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Lst>
  <p:notesMasterIdLst>
    <p:notesMasterId r:id="rId8"/>
  </p:notesMasterIdLst>
  <p:sldSz cx="14630400" cy="8229600"/>
  <p:notesSz cx="8229600" cy="14630400"/>
  <p:embeddedFontLst>
    <p:embeddedFont>
      <p:font typeface="Poppins Light"/>
      <p:regular r:id="rId13"/>
    </p:embeddedFont>
    <p:embeddedFont>
      <p:font typeface="Poppins Light"/>
      <p:regular r:id="rId14"/>
    </p:embeddedFont>
    <p:embeddedFont>
      <p:font typeface="Poppins Light"/>
      <p:regular r:id="rId15"/>
    </p:embeddedFont>
    <p:embeddedFont>
      <p:font typeface="Poppins Light"/>
      <p:regular r:id="rId16"/>
    </p:embeddedFont>
    <p:embeddedFont>
      <p:font typeface="Roboto Light"/>
      <p:regular r:id="rId17"/>
    </p:embeddedFont>
    <p:embeddedFont>
      <p:font typeface="Roboto Light"/>
      <p:regular r:id="rId18"/>
    </p:embeddedFont>
    <p:embeddedFont>
      <p:font typeface="Roboto Light"/>
      <p:regular r:id="rId19"/>
    </p:embeddedFont>
    <p:embeddedFont>
      <p:font typeface="Roboto Light"/>
      <p:regular r:id="rId20"/>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notesMaster" Target="notesMasters/notesMaster1.xml"/><Relationship Id="rId9" Type="http://schemas.openxmlformats.org/officeDocument/2006/relationships/presProps" Target="presProps.xml"/><Relationship Id="rId10" Type="http://schemas.openxmlformats.org/officeDocument/2006/relationships/viewProps" Target="viewProps.xml"/><Relationship Id="rId11" Type="http://schemas.openxmlformats.org/officeDocument/2006/relationships/theme" Target="theme/theme1.xml"/><Relationship Id="rId12" Type="http://schemas.openxmlformats.org/officeDocument/2006/relationships/tableStyles" Target="tableStyles.xml"/><Relationship Id="rId13" Type="http://schemas.openxmlformats.org/officeDocument/2006/relationships/font" Target="fonts/font1.fntdata"/><Relationship Id="rId14" Type="http://schemas.openxmlformats.org/officeDocument/2006/relationships/font" Target="fonts/font2.fntdata"/><Relationship Id="rId15" Type="http://schemas.openxmlformats.org/officeDocument/2006/relationships/font" Target="fonts/font3.fntdata"/><Relationship Id="rId16" Type="http://schemas.openxmlformats.org/officeDocument/2006/relationships/font" Target="fonts/font4.fntdata"/><Relationship Id="rId17" Type="http://schemas.openxmlformats.org/officeDocument/2006/relationships/font" Target="fonts/font5.fntdata"/><Relationship Id="rId18" Type="http://schemas.openxmlformats.org/officeDocument/2006/relationships/font" Target="fonts/font6.fntdata"/><Relationship Id="rId19" Type="http://schemas.openxmlformats.org/officeDocument/2006/relationships/font" Target="fonts/font7.fntdata"/><Relationship Id="rId20"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sp>
      <p:sp>
        <p:nvSpPr>
          <p:cNvPr id="3" name="Shape 1"/>
          <p:cNvSpPr/>
          <p:nvPr/>
        </p:nvSpPr>
        <p:spPr>
          <a:xfrm>
            <a:off x="0" y="0"/>
            <a:ext cx="14630400" cy="8229600"/>
          </a:xfrm>
          <a:prstGeom prst="rect">
            <a:avLst/>
          </a:prstGeom>
          <a:solidFill>
            <a:srgbClr val="050505"/>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sp>
      <p:sp>
        <p:nvSpPr>
          <p:cNvPr id="3" name="Shape 1"/>
          <p:cNvSpPr/>
          <p:nvPr/>
        </p:nvSpPr>
        <p:spPr>
          <a:xfrm>
            <a:off x="0" y="0"/>
            <a:ext cx="14630400" cy="8229600"/>
          </a:xfrm>
          <a:prstGeom prst="rect">
            <a:avLst/>
          </a:prstGeom>
          <a:solidFill>
            <a:srgbClr val="050505"/>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sp>
      <p:sp>
        <p:nvSpPr>
          <p:cNvPr id="3" name="Shape 1"/>
          <p:cNvSpPr/>
          <p:nvPr/>
        </p:nvSpPr>
        <p:spPr>
          <a:xfrm>
            <a:off x="0" y="0"/>
            <a:ext cx="14630400" cy="8229600"/>
          </a:xfrm>
          <a:prstGeom prst="rect">
            <a:avLst/>
          </a:prstGeom>
          <a:solidFill>
            <a:srgbClr val="050505"/>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sp>
      <p:sp>
        <p:nvSpPr>
          <p:cNvPr id="3" name="Shape 1"/>
          <p:cNvSpPr/>
          <p:nvPr/>
        </p:nvSpPr>
        <p:spPr>
          <a:xfrm>
            <a:off x="0" y="0"/>
            <a:ext cx="14630400" cy="8229600"/>
          </a:xfrm>
          <a:prstGeom prst="rect">
            <a:avLst/>
          </a:prstGeom>
          <a:solidFill>
            <a:srgbClr val="050505"/>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sp>
      <p:sp>
        <p:nvSpPr>
          <p:cNvPr id="3" name="Shape 1"/>
          <p:cNvSpPr/>
          <p:nvPr/>
        </p:nvSpPr>
        <p:spPr>
          <a:xfrm>
            <a:off x="0" y="0"/>
            <a:ext cx="14630400" cy="8229600"/>
          </a:xfrm>
          <a:prstGeom prst="rect">
            <a:avLst/>
          </a:prstGeom>
          <a:solidFill>
            <a:srgbClr val="050505"/>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sp>
      <p:sp>
        <p:nvSpPr>
          <p:cNvPr id="3" name="Shape 1"/>
          <p:cNvSpPr/>
          <p:nvPr/>
        </p:nvSpPr>
        <p:spPr>
          <a:xfrm>
            <a:off x="0" y="0"/>
            <a:ext cx="14630400" cy="8229600"/>
          </a:xfrm>
          <a:prstGeom prst="rect">
            <a:avLst/>
          </a:prstGeom>
          <a:solidFill>
            <a:srgbClr val="050505"/>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slideLayout" Target="../slideLayouts/slideLayout4.xml"/><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slideLayout" Target="../slideLayouts/slideLayout5.xml"/><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svg"/><Relationship Id="rId3" Type="http://schemas.openxmlformats.org/officeDocument/2006/relationships/image" Target="../media/image-5-3.png"/><Relationship Id="rId4" Type="http://schemas.openxmlformats.org/officeDocument/2006/relationships/image" Target="../media/image-5-4.svg"/><Relationship Id="rId5" Type="http://schemas.openxmlformats.org/officeDocument/2006/relationships/image" Target="../media/image-5-5.png"/><Relationship Id="rId6" Type="http://schemas.openxmlformats.org/officeDocument/2006/relationships/image" Target="../media/image-5-6.svg"/><Relationship Id="rId7" Type="http://schemas.openxmlformats.org/officeDocument/2006/relationships/image" Target="../media/image-5-7.png"/><Relationship Id="rId8" Type="http://schemas.openxmlformats.org/officeDocument/2006/relationships/image" Target="../media/image-5-8.svg"/><Relationship Id="rId9" Type="http://schemas.openxmlformats.org/officeDocument/2006/relationships/slideLayout" Target="../slideLayouts/slideLayout6.xml"/><Relationship Id="rId10"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7.xml"/><Relationship Id="rId3" Type="http://schemas.openxmlformats.org/officeDocument/2006/relationships/notesSlide" Target="../notesSlides/notesSlide6.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2371011"/>
            <a:ext cx="7556421" cy="907018"/>
          </a:xfrm>
          <a:prstGeom prst="rect">
            <a:avLst/>
          </a:prstGeom>
          <a:noFill/>
          <a:ln/>
        </p:spPr>
        <p:txBody>
          <a:bodyPr wrap="square" lIns="0" tIns="0" rIns="0" bIns="0" rtlCol="0" anchor="t"/>
          <a:lstStyle/>
          <a:p>
            <a:pPr algn="l" indent="0" marL="0">
              <a:lnSpc>
                <a:spcPts val="3550"/>
              </a:lnSpc>
              <a:buNone/>
            </a:pPr>
            <a:r>
              <a:rPr lang="en-US" sz="2200" dirty="0">
                <a:solidFill>
                  <a:srgbClr val="E5E0DF"/>
                </a:solidFill>
                <a:latin typeface="Roboto Light" pitchFamily="34" charset="0"/>
                <a:ea typeface="Roboto Light" pitchFamily="34" charset="-122"/>
                <a:cs typeface="Roboto Light" pitchFamily="34" charset="-120"/>
              </a:rPr>
              <a:t>Optical Flow-Based Motion Detection and Object Tracking in Video</a:t>
            </a:r>
            <a:endParaRPr lang="en-US" sz="2200" dirty="0"/>
          </a:p>
        </p:txBody>
      </p:sp>
      <p:sp>
        <p:nvSpPr>
          <p:cNvPr id="4" name="Text 1"/>
          <p:cNvSpPr/>
          <p:nvPr/>
        </p:nvSpPr>
        <p:spPr>
          <a:xfrm>
            <a:off x="793790" y="3533180"/>
            <a:ext cx="7556421" cy="453509"/>
          </a:xfrm>
          <a:prstGeom prst="rect">
            <a:avLst/>
          </a:prstGeom>
          <a:noFill/>
          <a:ln/>
        </p:spPr>
        <p:txBody>
          <a:bodyPr wrap="none" lIns="0" tIns="0" rIns="0" bIns="0" rtlCol="0" anchor="t"/>
          <a:lstStyle/>
          <a:p>
            <a:pPr algn="l" indent="0" marL="0">
              <a:lnSpc>
                <a:spcPts val="3550"/>
              </a:lnSpc>
              <a:buNone/>
            </a:pPr>
            <a:r>
              <a:rPr lang="en-US" sz="2200" b="1" dirty="0">
                <a:solidFill>
                  <a:srgbClr val="E5E0DF"/>
                </a:solidFill>
                <a:latin typeface="Roboto Light" pitchFamily="34" charset="0"/>
                <a:ea typeface="Roboto Light" pitchFamily="34" charset="-122"/>
                <a:cs typeface="Roboto Light" pitchFamily="34" charset="-120"/>
              </a:rPr>
              <a:t>21CSE454T – Computer Vision</a:t>
            </a:r>
            <a:endParaRPr lang="en-US" sz="2200" dirty="0"/>
          </a:p>
        </p:txBody>
      </p:sp>
      <p:sp>
        <p:nvSpPr>
          <p:cNvPr id="5" name="Text 2"/>
          <p:cNvSpPr/>
          <p:nvPr/>
        </p:nvSpPr>
        <p:spPr>
          <a:xfrm>
            <a:off x="793790" y="4241840"/>
            <a:ext cx="7556421" cy="290274"/>
          </a:xfrm>
          <a:prstGeom prst="rect">
            <a:avLst/>
          </a:prstGeom>
          <a:noFill/>
          <a:ln/>
        </p:spPr>
        <p:txBody>
          <a:bodyPr wrap="none" lIns="0" tIns="0" rIns="0" bIns="0" rtlCol="0" anchor="t"/>
          <a:lstStyle/>
          <a:p>
            <a:pPr algn="l" indent="0" marL="0">
              <a:lnSpc>
                <a:spcPts val="2250"/>
              </a:lnSpc>
              <a:buNone/>
            </a:pPr>
            <a:r>
              <a:rPr lang="en-US" sz="1400" dirty="0">
                <a:solidFill>
                  <a:srgbClr val="E5E0DF"/>
                </a:solidFill>
                <a:latin typeface="Roboto Light" pitchFamily="34" charset="0"/>
                <a:ea typeface="Roboto Light" pitchFamily="34" charset="-122"/>
                <a:cs typeface="Roboto Light" pitchFamily="34" charset="-120"/>
              </a:rPr>
              <a:t>SRM Institute of Science and Technology</a:t>
            </a:r>
            <a:endParaRPr lang="en-US" sz="1400" dirty="0"/>
          </a:p>
        </p:txBody>
      </p:sp>
      <p:sp>
        <p:nvSpPr>
          <p:cNvPr id="6" name="Shape 3"/>
          <p:cNvSpPr/>
          <p:nvPr/>
        </p:nvSpPr>
        <p:spPr>
          <a:xfrm>
            <a:off x="793790" y="4900646"/>
            <a:ext cx="7556421" cy="35957"/>
          </a:xfrm>
          <a:prstGeom prst="rect">
            <a:avLst/>
          </a:prstGeom>
          <a:solidFill>
            <a:srgbClr val="E5E0DF">
              <a:alpha val="50000"/>
            </a:srgbClr>
          </a:solidFill>
          <a:ln/>
        </p:spPr>
      </p:sp>
      <p:sp>
        <p:nvSpPr>
          <p:cNvPr id="7" name="Text 4"/>
          <p:cNvSpPr/>
          <p:nvPr/>
        </p:nvSpPr>
        <p:spPr>
          <a:xfrm>
            <a:off x="793790" y="5191720"/>
            <a:ext cx="7556421" cy="870823"/>
          </a:xfrm>
          <a:prstGeom prst="rect">
            <a:avLst/>
          </a:prstGeom>
          <a:noFill/>
          <a:ln/>
        </p:spPr>
        <p:txBody>
          <a:bodyPr wrap="square" lIns="0" tIns="0" rIns="0" bIns="0" rtlCol="0" anchor="t"/>
          <a:lstStyle/>
          <a:p>
            <a:pPr algn="l" indent="0" marL="0">
              <a:lnSpc>
                <a:spcPts val="2250"/>
              </a:lnSpc>
              <a:buNone/>
            </a:pPr>
            <a:r>
              <a:rPr lang="en-US" sz="1400" dirty="0">
                <a:solidFill>
                  <a:srgbClr val="E5E0DF"/>
                </a:solidFill>
                <a:latin typeface="Roboto Light" pitchFamily="34" charset="0"/>
                <a:ea typeface="Roboto Light" pitchFamily="34" charset="-122"/>
                <a:cs typeface="Roboto Light" pitchFamily="34" charset="-120"/>
              </a:rPr>
              <a:t>A comprehensive exploration of motion estimation techniques, optical flow visualization, and real-time object tracking in video sequences through computational methods and visual analysis.</a:t>
            </a:r>
            <a:endParaRPr lang="en-US" sz="14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631508" y="610910"/>
            <a:ext cx="4510802" cy="563880"/>
          </a:xfrm>
          <a:prstGeom prst="rect">
            <a:avLst/>
          </a:prstGeom>
          <a:noFill/>
          <a:ln/>
        </p:spPr>
        <p:txBody>
          <a:bodyPr wrap="none" lIns="0" tIns="0" rIns="0" bIns="0" rtlCol="0" anchor="t"/>
          <a:lstStyle/>
          <a:p>
            <a:pPr algn="l" indent="0" marL="0">
              <a:lnSpc>
                <a:spcPts val="4400"/>
              </a:lnSpc>
              <a:buNone/>
            </a:pPr>
            <a:r>
              <a:rPr lang="en-US" sz="3550" dirty="0">
                <a:solidFill>
                  <a:srgbClr val="F2F2F3"/>
                </a:solidFill>
                <a:latin typeface="Poppins Light" pitchFamily="34" charset="0"/>
                <a:ea typeface="Poppins Light" pitchFamily="34" charset="-122"/>
                <a:cs typeface="Poppins Light" pitchFamily="34" charset="-120"/>
              </a:rPr>
              <a:t>Aim &amp; Objectives</a:t>
            </a:r>
            <a:endParaRPr lang="en-US" sz="3550" dirty="0"/>
          </a:p>
        </p:txBody>
      </p:sp>
      <p:sp>
        <p:nvSpPr>
          <p:cNvPr id="3" name="Text 1"/>
          <p:cNvSpPr/>
          <p:nvPr/>
        </p:nvSpPr>
        <p:spPr>
          <a:xfrm>
            <a:off x="631508" y="1625798"/>
            <a:ext cx="2255401" cy="281821"/>
          </a:xfrm>
          <a:prstGeom prst="rect">
            <a:avLst/>
          </a:prstGeom>
          <a:noFill/>
          <a:ln/>
        </p:spPr>
        <p:txBody>
          <a:bodyPr wrap="none" lIns="0" tIns="0" rIns="0" bIns="0" rtlCol="0" anchor="t"/>
          <a:lstStyle/>
          <a:p>
            <a:pPr algn="l" indent="0" marL="0">
              <a:lnSpc>
                <a:spcPts val="2200"/>
              </a:lnSpc>
              <a:buNone/>
            </a:pPr>
            <a:r>
              <a:rPr lang="en-US" sz="1750" dirty="0">
                <a:solidFill>
                  <a:srgbClr val="F2F2F3"/>
                </a:solidFill>
                <a:latin typeface="Poppins Light" pitchFamily="34" charset="0"/>
                <a:ea typeface="Poppins Light" pitchFamily="34" charset="-122"/>
                <a:cs typeface="Poppins Light" pitchFamily="34" charset="-120"/>
              </a:rPr>
              <a:t>Aim</a:t>
            </a:r>
            <a:endParaRPr lang="en-US" sz="1750" dirty="0"/>
          </a:p>
        </p:txBody>
      </p:sp>
      <p:sp>
        <p:nvSpPr>
          <p:cNvPr id="4" name="Text 2"/>
          <p:cNvSpPr/>
          <p:nvPr/>
        </p:nvSpPr>
        <p:spPr>
          <a:xfrm>
            <a:off x="631508" y="2087999"/>
            <a:ext cx="7153989" cy="577215"/>
          </a:xfrm>
          <a:prstGeom prst="rect">
            <a:avLst/>
          </a:prstGeom>
          <a:noFill/>
          <a:ln/>
        </p:spPr>
        <p:txBody>
          <a:bodyPr wrap="square" lIns="0" tIns="0" rIns="0" bIns="0" rtlCol="0" anchor="t"/>
          <a:lstStyle/>
          <a:p>
            <a:pPr algn="l" indent="0" marL="0">
              <a:lnSpc>
                <a:spcPts val="2250"/>
              </a:lnSpc>
              <a:buNone/>
            </a:pPr>
            <a:r>
              <a:rPr lang="en-US" sz="1400" dirty="0">
                <a:solidFill>
                  <a:srgbClr val="E5E0DF"/>
                </a:solidFill>
                <a:latin typeface="Roboto Light" pitchFamily="34" charset="0"/>
                <a:ea typeface="Roboto Light" pitchFamily="34" charset="-122"/>
                <a:cs typeface="Roboto Light" pitchFamily="34" charset="-120"/>
              </a:rPr>
              <a:t>Analyze and visualize motion between consecutive video frames using optical flow estimation techniques to understand directional movement and velocity patterns.</a:t>
            </a:r>
            <a:endParaRPr lang="en-US" sz="1400" dirty="0"/>
          </a:p>
        </p:txBody>
      </p:sp>
      <p:sp>
        <p:nvSpPr>
          <p:cNvPr id="5" name="Text 3"/>
          <p:cNvSpPr/>
          <p:nvPr/>
        </p:nvSpPr>
        <p:spPr>
          <a:xfrm>
            <a:off x="631508" y="2845594"/>
            <a:ext cx="2255401" cy="281821"/>
          </a:xfrm>
          <a:prstGeom prst="rect">
            <a:avLst/>
          </a:prstGeom>
          <a:noFill/>
          <a:ln/>
        </p:spPr>
        <p:txBody>
          <a:bodyPr wrap="none" lIns="0" tIns="0" rIns="0" bIns="0" rtlCol="0" anchor="t"/>
          <a:lstStyle/>
          <a:p>
            <a:pPr algn="l" indent="0" marL="0">
              <a:lnSpc>
                <a:spcPts val="2200"/>
              </a:lnSpc>
              <a:buNone/>
            </a:pPr>
            <a:r>
              <a:rPr lang="en-US" sz="1750" dirty="0">
                <a:solidFill>
                  <a:srgbClr val="F2F2F3"/>
                </a:solidFill>
                <a:latin typeface="Poppins Light" pitchFamily="34" charset="0"/>
                <a:ea typeface="Poppins Light" pitchFamily="34" charset="-122"/>
                <a:cs typeface="Poppins Light" pitchFamily="34" charset="-120"/>
              </a:rPr>
              <a:t>Key Objectives</a:t>
            </a:r>
            <a:endParaRPr lang="en-US" sz="1750" dirty="0"/>
          </a:p>
        </p:txBody>
      </p:sp>
      <p:sp>
        <p:nvSpPr>
          <p:cNvPr id="6" name="Shape 4"/>
          <p:cNvSpPr/>
          <p:nvPr/>
        </p:nvSpPr>
        <p:spPr>
          <a:xfrm>
            <a:off x="631508" y="3426083"/>
            <a:ext cx="90130" cy="90130"/>
          </a:xfrm>
          <a:prstGeom prst="roundRect">
            <a:avLst>
              <a:gd name="adj" fmla="val 507267"/>
            </a:avLst>
          </a:prstGeom>
          <a:solidFill>
            <a:srgbClr val="F2F2F3"/>
          </a:solidFill>
          <a:ln/>
        </p:spPr>
      </p:sp>
      <p:sp>
        <p:nvSpPr>
          <p:cNvPr id="7" name="Text 5"/>
          <p:cNvSpPr/>
          <p:nvPr/>
        </p:nvSpPr>
        <p:spPr>
          <a:xfrm>
            <a:off x="902018" y="3330297"/>
            <a:ext cx="2255401" cy="281821"/>
          </a:xfrm>
          <a:prstGeom prst="rect">
            <a:avLst/>
          </a:prstGeom>
          <a:noFill/>
          <a:ln/>
        </p:spPr>
        <p:txBody>
          <a:bodyPr wrap="none" lIns="0" tIns="0" rIns="0" bIns="0" rtlCol="0" anchor="t"/>
          <a:lstStyle/>
          <a:p>
            <a:pPr algn="l" indent="0" marL="0">
              <a:lnSpc>
                <a:spcPts val="2200"/>
              </a:lnSpc>
              <a:buNone/>
            </a:pPr>
            <a:r>
              <a:rPr lang="en-US" sz="1750" dirty="0">
                <a:solidFill>
                  <a:srgbClr val="E5E0DF"/>
                </a:solidFill>
                <a:latin typeface="Poppins Light" pitchFamily="34" charset="0"/>
                <a:ea typeface="Poppins Light" pitchFamily="34" charset="-122"/>
                <a:cs typeface="Poppins Light" pitchFamily="34" charset="-120"/>
              </a:rPr>
              <a:t>Dense Optical Flow</a:t>
            </a:r>
            <a:endParaRPr lang="en-US" sz="1750" dirty="0"/>
          </a:p>
        </p:txBody>
      </p:sp>
      <p:sp>
        <p:nvSpPr>
          <p:cNvPr id="8" name="Text 6"/>
          <p:cNvSpPr/>
          <p:nvPr/>
        </p:nvSpPr>
        <p:spPr>
          <a:xfrm>
            <a:off x="902018" y="3792498"/>
            <a:ext cx="6883479" cy="288608"/>
          </a:xfrm>
          <a:prstGeom prst="rect">
            <a:avLst/>
          </a:prstGeom>
          <a:noFill/>
          <a:ln/>
        </p:spPr>
        <p:txBody>
          <a:bodyPr wrap="none" lIns="0" tIns="0" rIns="0" bIns="0" rtlCol="0" anchor="t"/>
          <a:lstStyle/>
          <a:p>
            <a:pPr algn="l" indent="0" marL="0">
              <a:lnSpc>
                <a:spcPts val="2250"/>
              </a:lnSpc>
              <a:buNone/>
            </a:pPr>
            <a:r>
              <a:rPr lang="en-US" sz="1400" dirty="0">
                <a:solidFill>
                  <a:srgbClr val="E5E0DF"/>
                </a:solidFill>
                <a:latin typeface="Roboto Light" pitchFamily="34" charset="0"/>
                <a:ea typeface="Roboto Light" pitchFamily="34" charset="-122"/>
                <a:cs typeface="Roboto Light" pitchFamily="34" charset="-120"/>
              </a:rPr>
              <a:t>Estimate motion direction and speed at each pixel using the Farneback method.</a:t>
            </a:r>
            <a:endParaRPr lang="en-US" sz="1400" dirty="0"/>
          </a:p>
        </p:txBody>
      </p:sp>
      <p:sp>
        <p:nvSpPr>
          <p:cNvPr id="9" name="Shape 7"/>
          <p:cNvSpPr/>
          <p:nvPr/>
        </p:nvSpPr>
        <p:spPr>
          <a:xfrm>
            <a:off x="631508" y="4537650"/>
            <a:ext cx="90130" cy="90130"/>
          </a:xfrm>
          <a:prstGeom prst="roundRect">
            <a:avLst>
              <a:gd name="adj" fmla="val 507267"/>
            </a:avLst>
          </a:prstGeom>
          <a:solidFill>
            <a:srgbClr val="F2F2F3"/>
          </a:solidFill>
          <a:ln/>
        </p:spPr>
      </p:sp>
      <p:sp>
        <p:nvSpPr>
          <p:cNvPr id="10" name="Text 8"/>
          <p:cNvSpPr/>
          <p:nvPr/>
        </p:nvSpPr>
        <p:spPr>
          <a:xfrm>
            <a:off x="902018" y="4441865"/>
            <a:ext cx="2255401" cy="281821"/>
          </a:xfrm>
          <a:prstGeom prst="rect">
            <a:avLst/>
          </a:prstGeom>
          <a:noFill/>
          <a:ln/>
        </p:spPr>
        <p:txBody>
          <a:bodyPr wrap="none" lIns="0" tIns="0" rIns="0" bIns="0" rtlCol="0" anchor="t"/>
          <a:lstStyle/>
          <a:p>
            <a:pPr algn="l" indent="0" marL="0">
              <a:lnSpc>
                <a:spcPts val="2200"/>
              </a:lnSpc>
              <a:buNone/>
            </a:pPr>
            <a:r>
              <a:rPr lang="en-US" sz="1750" dirty="0">
                <a:solidFill>
                  <a:srgbClr val="E5E0DF"/>
                </a:solidFill>
                <a:latin typeface="Poppins Light" pitchFamily="34" charset="0"/>
                <a:ea typeface="Poppins Light" pitchFamily="34" charset="-122"/>
                <a:cs typeface="Poppins Light" pitchFamily="34" charset="-120"/>
              </a:rPr>
              <a:t>HSV Color Mapping</a:t>
            </a:r>
            <a:endParaRPr lang="en-US" sz="1750" dirty="0"/>
          </a:p>
        </p:txBody>
      </p:sp>
      <p:sp>
        <p:nvSpPr>
          <p:cNvPr id="11" name="Text 9"/>
          <p:cNvSpPr/>
          <p:nvPr/>
        </p:nvSpPr>
        <p:spPr>
          <a:xfrm>
            <a:off x="902018" y="4904065"/>
            <a:ext cx="6883479" cy="288608"/>
          </a:xfrm>
          <a:prstGeom prst="rect">
            <a:avLst/>
          </a:prstGeom>
          <a:noFill/>
          <a:ln/>
        </p:spPr>
        <p:txBody>
          <a:bodyPr wrap="none" lIns="0" tIns="0" rIns="0" bIns="0" rtlCol="0" anchor="t"/>
          <a:lstStyle/>
          <a:p>
            <a:pPr algn="l" indent="0" marL="0">
              <a:lnSpc>
                <a:spcPts val="2250"/>
              </a:lnSpc>
              <a:buNone/>
            </a:pPr>
            <a:r>
              <a:rPr lang="en-US" sz="1400" dirty="0">
                <a:solidFill>
                  <a:srgbClr val="E5E0DF"/>
                </a:solidFill>
                <a:latin typeface="Roboto Light" pitchFamily="34" charset="0"/>
                <a:ea typeface="Roboto Light" pitchFamily="34" charset="-122"/>
                <a:cs typeface="Roboto Light" pitchFamily="34" charset="-120"/>
              </a:rPr>
              <a:t>Visualize flow vectors through color-coded representations of direction and magnitude.</a:t>
            </a:r>
            <a:endParaRPr lang="en-US" sz="1400" dirty="0"/>
          </a:p>
        </p:txBody>
      </p:sp>
      <p:sp>
        <p:nvSpPr>
          <p:cNvPr id="12" name="Shape 10"/>
          <p:cNvSpPr/>
          <p:nvPr/>
        </p:nvSpPr>
        <p:spPr>
          <a:xfrm>
            <a:off x="631508" y="5649218"/>
            <a:ext cx="90130" cy="90130"/>
          </a:xfrm>
          <a:prstGeom prst="roundRect">
            <a:avLst>
              <a:gd name="adj" fmla="val 507267"/>
            </a:avLst>
          </a:prstGeom>
          <a:solidFill>
            <a:srgbClr val="F2F2F3"/>
          </a:solidFill>
          <a:ln/>
        </p:spPr>
      </p:sp>
      <p:sp>
        <p:nvSpPr>
          <p:cNvPr id="13" name="Text 11"/>
          <p:cNvSpPr/>
          <p:nvPr/>
        </p:nvSpPr>
        <p:spPr>
          <a:xfrm>
            <a:off x="902018" y="5553432"/>
            <a:ext cx="2255401" cy="281821"/>
          </a:xfrm>
          <a:prstGeom prst="rect">
            <a:avLst/>
          </a:prstGeom>
          <a:noFill/>
          <a:ln/>
        </p:spPr>
        <p:txBody>
          <a:bodyPr wrap="none" lIns="0" tIns="0" rIns="0" bIns="0" rtlCol="0" anchor="t"/>
          <a:lstStyle/>
          <a:p>
            <a:pPr algn="l" indent="0" marL="0">
              <a:lnSpc>
                <a:spcPts val="2200"/>
              </a:lnSpc>
              <a:buNone/>
            </a:pPr>
            <a:r>
              <a:rPr lang="en-US" sz="1750" dirty="0">
                <a:solidFill>
                  <a:srgbClr val="E5E0DF"/>
                </a:solidFill>
                <a:latin typeface="Poppins Light" pitchFamily="34" charset="0"/>
                <a:ea typeface="Poppins Light" pitchFamily="34" charset="-122"/>
                <a:cs typeface="Poppins Light" pitchFamily="34" charset="-120"/>
              </a:rPr>
              <a:t>Motion Detection</a:t>
            </a:r>
            <a:endParaRPr lang="en-US" sz="1750" dirty="0"/>
          </a:p>
        </p:txBody>
      </p:sp>
      <p:sp>
        <p:nvSpPr>
          <p:cNvPr id="14" name="Text 12"/>
          <p:cNvSpPr/>
          <p:nvPr/>
        </p:nvSpPr>
        <p:spPr>
          <a:xfrm>
            <a:off x="902018" y="6015633"/>
            <a:ext cx="6883479" cy="288608"/>
          </a:xfrm>
          <a:prstGeom prst="rect">
            <a:avLst/>
          </a:prstGeom>
          <a:noFill/>
          <a:ln/>
        </p:spPr>
        <p:txBody>
          <a:bodyPr wrap="none" lIns="0" tIns="0" rIns="0" bIns="0" rtlCol="0" anchor="t"/>
          <a:lstStyle/>
          <a:p>
            <a:pPr algn="l" indent="0" marL="0">
              <a:lnSpc>
                <a:spcPts val="2250"/>
              </a:lnSpc>
              <a:buNone/>
            </a:pPr>
            <a:r>
              <a:rPr lang="en-US" sz="1400" dirty="0">
                <a:solidFill>
                  <a:srgbClr val="E5E0DF"/>
                </a:solidFill>
                <a:latin typeface="Roboto Light" pitchFamily="34" charset="0"/>
                <a:ea typeface="Roboto Light" pitchFamily="34" charset="-122"/>
                <a:cs typeface="Roboto Light" pitchFamily="34" charset="-120"/>
              </a:rPr>
              <a:t>Detect and isolate moving regions through thresholding and region analysis.</a:t>
            </a:r>
            <a:endParaRPr lang="en-US" sz="1400" dirty="0"/>
          </a:p>
        </p:txBody>
      </p:sp>
      <p:sp>
        <p:nvSpPr>
          <p:cNvPr id="15" name="Shape 13"/>
          <p:cNvSpPr/>
          <p:nvPr/>
        </p:nvSpPr>
        <p:spPr>
          <a:xfrm>
            <a:off x="631508" y="6760785"/>
            <a:ext cx="90130" cy="90130"/>
          </a:xfrm>
          <a:prstGeom prst="roundRect">
            <a:avLst>
              <a:gd name="adj" fmla="val 507267"/>
            </a:avLst>
          </a:prstGeom>
          <a:solidFill>
            <a:srgbClr val="F2F2F3"/>
          </a:solidFill>
          <a:ln/>
        </p:spPr>
      </p:sp>
      <p:sp>
        <p:nvSpPr>
          <p:cNvPr id="16" name="Text 14"/>
          <p:cNvSpPr/>
          <p:nvPr/>
        </p:nvSpPr>
        <p:spPr>
          <a:xfrm>
            <a:off x="902018" y="6665000"/>
            <a:ext cx="2441615" cy="281821"/>
          </a:xfrm>
          <a:prstGeom prst="rect">
            <a:avLst/>
          </a:prstGeom>
          <a:noFill/>
          <a:ln/>
        </p:spPr>
        <p:txBody>
          <a:bodyPr wrap="none" lIns="0" tIns="0" rIns="0" bIns="0" rtlCol="0" anchor="t"/>
          <a:lstStyle/>
          <a:p>
            <a:pPr algn="l" indent="0" marL="0">
              <a:lnSpc>
                <a:spcPts val="2200"/>
              </a:lnSpc>
              <a:buNone/>
            </a:pPr>
            <a:r>
              <a:rPr lang="en-US" sz="1750" dirty="0">
                <a:solidFill>
                  <a:srgbClr val="E5E0DF"/>
                </a:solidFill>
                <a:latin typeface="Poppins Light" pitchFamily="34" charset="0"/>
                <a:ea typeface="Poppins Light" pitchFamily="34" charset="-122"/>
                <a:cs typeface="Poppins Light" pitchFamily="34" charset="-120"/>
              </a:rPr>
              <a:t>Comparative Analysis</a:t>
            </a:r>
            <a:endParaRPr lang="en-US" sz="1750" dirty="0"/>
          </a:p>
        </p:txBody>
      </p:sp>
      <p:sp>
        <p:nvSpPr>
          <p:cNvPr id="17" name="Text 15"/>
          <p:cNvSpPr/>
          <p:nvPr/>
        </p:nvSpPr>
        <p:spPr>
          <a:xfrm>
            <a:off x="902018" y="7127200"/>
            <a:ext cx="6883479" cy="288608"/>
          </a:xfrm>
          <a:prstGeom prst="rect">
            <a:avLst/>
          </a:prstGeom>
          <a:noFill/>
          <a:ln/>
        </p:spPr>
        <p:txBody>
          <a:bodyPr wrap="none" lIns="0" tIns="0" rIns="0" bIns="0" rtlCol="0" anchor="t"/>
          <a:lstStyle/>
          <a:p>
            <a:pPr algn="l" indent="0" marL="0">
              <a:lnSpc>
                <a:spcPts val="2250"/>
              </a:lnSpc>
              <a:buNone/>
            </a:pPr>
            <a:r>
              <a:rPr lang="en-US" sz="1400" dirty="0">
                <a:solidFill>
                  <a:srgbClr val="E5E0DF"/>
                </a:solidFill>
                <a:latin typeface="Roboto Light" pitchFamily="34" charset="0"/>
                <a:ea typeface="Roboto Light" pitchFamily="34" charset="-122"/>
                <a:cs typeface="Roboto Light" pitchFamily="34" charset="-120"/>
              </a:rPr>
              <a:t>Compare optical flow with background subtraction for robust motion tracking.</a:t>
            </a:r>
            <a:endParaRPr lang="en-US" sz="1400" dirty="0"/>
          </a:p>
        </p:txBody>
      </p:sp>
      <p:sp>
        <p:nvSpPr>
          <p:cNvPr id="18" name="Text 16"/>
          <p:cNvSpPr/>
          <p:nvPr/>
        </p:nvSpPr>
        <p:spPr>
          <a:xfrm>
            <a:off x="8233172" y="1607701"/>
            <a:ext cx="5773222" cy="230862"/>
          </a:xfrm>
          <a:prstGeom prst="rect">
            <a:avLst/>
          </a:prstGeom>
          <a:noFill/>
          <a:ln/>
        </p:spPr>
        <p:txBody>
          <a:bodyPr wrap="none" lIns="0" tIns="0" rIns="0" bIns="0" rtlCol="0" anchor="t"/>
          <a:lstStyle/>
          <a:p>
            <a:pPr algn="l" indent="0" marL="0">
              <a:lnSpc>
                <a:spcPts val="1800"/>
              </a:lnSpc>
              <a:buNone/>
            </a:pPr>
            <a:r>
              <a:rPr lang="en-US" sz="1100" dirty="0">
                <a:solidFill>
                  <a:srgbClr val="E5E0DF"/>
                </a:solidFill>
                <a:latin typeface="Roboto Light" pitchFamily="34" charset="0"/>
                <a:ea typeface="Roboto Light" pitchFamily="34" charset="-122"/>
                <a:cs typeface="Roboto Light" pitchFamily="34" charset="-120"/>
              </a:rPr>
              <a:t>Original video frame showing motion in scene</a:t>
            </a:r>
            <a:endParaRPr lang="en-US" sz="1100" dirty="0"/>
          </a:p>
        </p:txBody>
      </p:sp>
      <p:pic>
        <p:nvPicPr>
          <p:cNvPr id="19" name="Image 0" descr="preencoded.png">    </p:cNvPr>
          <p:cNvPicPr>
            <a:picLocks noChangeAspect="1"/>
          </p:cNvPicPr>
          <p:nvPr/>
        </p:nvPicPr>
        <p:blipFill>
          <a:blip r:embed="rId1"/>
          <a:stretch>
            <a:fillRect/>
          </a:stretch>
        </p:blipFill>
        <p:spPr>
          <a:xfrm>
            <a:off x="8233172" y="2041446"/>
            <a:ext cx="4430554" cy="276665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396835" y="311825"/>
            <a:ext cx="3519249" cy="354330"/>
          </a:xfrm>
          <a:prstGeom prst="rect">
            <a:avLst/>
          </a:prstGeom>
          <a:noFill/>
          <a:ln/>
        </p:spPr>
        <p:txBody>
          <a:bodyPr wrap="none" lIns="0" tIns="0" rIns="0" bIns="0" rtlCol="0" anchor="t"/>
          <a:lstStyle/>
          <a:p>
            <a:pPr algn="l" indent="0" marL="0">
              <a:lnSpc>
                <a:spcPts val="2750"/>
              </a:lnSpc>
              <a:buNone/>
            </a:pPr>
            <a:r>
              <a:rPr lang="en-US" sz="2200" dirty="0">
                <a:solidFill>
                  <a:srgbClr val="F2F2F3"/>
                </a:solidFill>
                <a:latin typeface="Poppins Light" pitchFamily="34" charset="0"/>
                <a:ea typeface="Poppins Light" pitchFamily="34" charset="-122"/>
                <a:cs typeface="Poppins Light" pitchFamily="34" charset="-120"/>
              </a:rPr>
              <a:t>Algorithmic Methodology</a:t>
            </a:r>
            <a:endParaRPr lang="en-US" sz="2200" dirty="0"/>
          </a:p>
        </p:txBody>
      </p:sp>
      <p:sp>
        <p:nvSpPr>
          <p:cNvPr id="3" name="Text 1"/>
          <p:cNvSpPr/>
          <p:nvPr/>
        </p:nvSpPr>
        <p:spPr>
          <a:xfrm>
            <a:off x="396835" y="892969"/>
            <a:ext cx="13836729" cy="181451"/>
          </a:xfrm>
          <a:prstGeom prst="rect">
            <a:avLst/>
          </a:prstGeom>
          <a:noFill/>
          <a:ln/>
        </p:spPr>
        <p:txBody>
          <a:bodyPr wrap="none" lIns="0" tIns="0" rIns="0" bIns="0" rtlCol="0" anchor="t"/>
          <a:lstStyle/>
          <a:p>
            <a:pPr algn="l" indent="0" marL="0">
              <a:lnSpc>
                <a:spcPts val="1400"/>
              </a:lnSpc>
              <a:buNone/>
            </a:pPr>
            <a:r>
              <a:rPr lang="en-US" sz="850" dirty="0">
                <a:solidFill>
                  <a:srgbClr val="E5E0DF"/>
                </a:solidFill>
                <a:latin typeface="Roboto Light" pitchFamily="34" charset="0"/>
                <a:ea typeface="Roboto Light" pitchFamily="34" charset="-122"/>
                <a:cs typeface="Roboto Light" pitchFamily="34" charset="-120"/>
              </a:rPr>
              <a:t>The optical flow computation pipeline converts raw video sequences into interpretable motion representations through a structured five-step process.</a:t>
            </a:r>
            <a:endParaRPr lang="en-US" sz="850" dirty="0"/>
          </a:p>
        </p:txBody>
      </p:sp>
      <p:sp>
        <p:nvSpPr>
          <p:cNvPr id="4" name="Text 2"/>
          <p:cNvSpPr/>
          <p:nvPr/>
        </p:nvSpPr>
        <p:spPr>
          <a:xfrm>
            <a:off x="396835" y="1201936"/>
            <a:ext cx="113348" cy="141684"/>
          </a:xfrm>
          <a:prstGeom prst="rect">
            <a:avLst/>
          </a:prstGeom>
          <a:noFill/>
          <a:ln/>
        </p:spPr>
        <p:txBody>
          <a:bodyPr wrap="none" lIns="0" tIns="0" rIns="0" bIns="0" rtlCol="0" anchor="t"/>
          <a:lstStyle/>
          <a:p>
            <a:pPr algn="l" indent="0" marL="0">
              <a:lnSpc>
                <a:spcPts val="1400"/>
              </a:lnSpc>
              <a:buNone/>
            </a:pPr>
            <a:r>
              <a:rPr lang="en-US" sz="850" dirty="0">
                <a:solidFill>
                  <a:srgbClr val="E5E0DF"/>
                </a:solidFill>
                <a:latin typeface="Poppins Light" pitchFamily="34" charset="0"/>
                <a:ea typeface="Poppins Light" pitchFamily="34" charset="-122"/>
                <a:cs typeface="Poppins Light" pitchFamily="34" charset="-120"/>
              </a:rPr>
              <a:t>01</a:t>
            </a:r>
            <a:endParaRPr lang="en-US" sz="850" dirty="0"/>
          </a:p>
        </p:txBody>
      </p:sp>
      <p:sp>
        <p:nvSpPr>
          <p:cNvPr id="5" name="Shape 3"/>
          <p:cNvSpPr/>
          <p:nvPr/>
        </p:nvSpPr>
        <p:spPr>
          <a:xfrm>
            <a:off x="396835" y="1379339"/>
            <a:ext cx="4536638" cy="15240"/>
          </a:xfrm>
          <a:prstGeom prst="rect">
            <a:avLst/>
          </a:prstGeom>
          <a:solidFill>
            <a:srgbClr val="F2F2F3"/>
          </a:solidFill>
          <a:ln/>
        </p:spPr>
      </p:sp>
      <p:sp>
        <p:nvSpPr>
          <p:cNvPr id="6" name="Text 4"/>
          <p:cNvSpPr/>
          <p:nvPr/>
        </p:nvSpPr>
        <p:spPr>
          <a:xfrm>
            <a:off x="396835" y="1466493"/>
            <a:ext cx="1541264" cy="177165"/>
          </a:xfrm>
          <a:prstGeom prst="rect">
            <a:avLst/>
          </a:prstGeom>
          <a:noFill/>
          <a:ln/>
        </p:spPr>
        <p:txBody>
          <a:bodyPr wrap="none" lIns="0" tIns="0" rIns="0" bIns="0" rtlCol="0" anchor="t"/>
          <a:lstStyle/>
          <a:p>
            <a:pPr algn="l" indent="0" marL="0">
              <a:lnSpc>
                <a:spcPts val="1350"/>
              </a:lnSpc>
              <a:buNone/>
            </a:pPr>
            <a:r>
              <a:rPr lang="en-US" sz="1100" dirty="0">
                <a:solidFill>
                  <a:srgbClr val="E5E0DF"/>
                </a:solidFill>
                <a:latin typeface="Poppins Light" pitchFamily="34" charset="0"/>
                <a:ea typeface="Poppins Light" pitchFamily="34" charset="-122"/>
                <a:cs typeface="Poppins Light" pitchFamily="34" charset="-120"/>
              </a:rPr>
              <a:t>Grayscale Conversion</a:t>
            </a:r>
            <a:endParaRPr lang="en-US" sz="1100" dirty="0"/>
          </a:p>
        </p:txBody>
      </p:sp>
      <p:sp>
        <p:nvSpPr>
          <p:cNvPr id="7" name="Text 5"/>
          <p:cNvSpPr/>
          <p:nvPr/>
        </p:nvSpPr>
        <p:spPr>
          <a:xfrm>
            <a:off x="396835" y="1711642"/>
            <a:ext cx="4536638" cy="362903"/>
          </a:xfrm>
          <a:prstGeom prst="rect">
            <a:avLst/>
          </a:prstGeom>
          <a:noFill/>
          <a:ln/>
        </p:spPr>
        <p:txBody>
          <a:bodyPr wrap="square" lIns="0" tIns="0" rIns="0" bIns="0" rtlCol="0" anchor="t"/>
          <a:lstStyle/>
          <a:p>
            <a:pPr algn="l" indent="0" marL="0">
              <a:lnSpc>
                <a:spcPts val="1400"/>
              </a:lnSpc>
              <a:buNone/>
            </a:pPr>
            <a:r>
              <a:rPr lang="en-US" sz="850" dirty="0">
                <a:solidFill>
                  <a:srgbClr val="E5E0DF"/>
                </a:solidFill>
                <a:latin typeface="Roboto Light" pitchFamily="34" charset="0"/>
                <a:ea typeface="Roboto Light" pitchFamily="34" charset="-122"/>
                <a:cs typeface="Roboto Light" pitchFamily="34" charset="-120"/>
              </a:rPr>
              <a:t>Convert consecutive RGB video frames to single-channel grayscale for intensity-based motion analysis.</a:t>
            </a:r>
            <a:endParaRPr lang="en-US" sz="850" dirty="0"/>
          </a:p>
        </p:txBody>
      </p:sp>
      <p:sp>
        <p:nvSpPr>
          <p:cNvPr id="8" name="Text 6"/>
          <p:cNvSpPr/>
          <p:nvPr/>
        </p:nvSpPr>
        <p:spPr>
          <a:xfrm>
            <a:off x="5046821" y="1201936"/>
            <a:ext cx="113348" cy="141684"/>
          </a:xfrm>
          <a:prstGeom prst="rect">
            <a:avLst/>
          </a:prstGeom>
          <a:noFill/>
          <a:ln/>
        </p:spPr>
        <p:txBody>
          <a:bodyPr wrap="none" lIns="0" tIns="0" rIns="0" bIns="0" rtlCol="0" anchor="t"/>
          <a:lstStyle/>
          <a:p>
            <a:pPr algn="l" indent="0" marL="0">
              <a:lnSpc>
                <a:spcPts val="1400"/>
              </a:lnSpc>
              <a:buNone/>
            </a:pPr>
            <a:r>
              <a:rPr lang="en-US" sz="850" dirty="0">
                <a:solidFill>
                  <a:srgbClr val="E5E0DF"/>
                </a:solidFill>
                <a:latin typeface="Poppins Light" pitchFamily="34" charset="0"/>
                <a:ea typeface="Poppins Light" pitchFamily="34" charset="-122"/>
                <a:cs typeface="Poppins Light" pitchFamily="34" charset="-120"/>
              </a:rPr>
              <a:t>02</a:t>
            </a:r>
            <a:endParaRPr lang="en-US" sz="850" dirty="0"/>
          </a:p>
        </p:txBody>
      </p:sp>
      <p:sp>
        <p:nvSpPr>
          <p:cNvPr id="9" name="Shape 7"/>
          <p:cNvSpPr/>
          <p:nvPr/>
        </p:nvSpPr>
        <p:spPr>
          <a:xfrm>
            <a:off x="5046821" y="1379339"/>
            <a:ext cx="4536638" cy="15240"/>
          </a:xfrm>
          <a:prstGeom prst="rect">
            <a:avLst/>
          </a:prstGeom>
          <a:solidFill>
            <a:srgbClr val="F2F2F3"/>
          </a:solidFill>
          <a:ln/>
        </p:spPr>
      </p:sp>
      <p:sp>
        <p:nvSpPr>
          <p:cNvPr id="10" name="Text 8"/>
          <p:cNvSpPr/>
          <p:nvPr/>
        </p:nvSpPr>
        <p:spPr>
          <a:xfrm>
            <a:off x="5046821" y="1466493"/>
            <a:ext cx="1831419" cy="177165"/>
          </a:xfrm>
          <a:prstGeom prst="rect">
            <a:avLst/>
          </a:prstGeom>
          <a:noFill/>
          <a:ln/>
        </p:spPr>
        <p:txBody>
          <a:bodyPr wrap="none" lIns="0" tIns="0" rIns="0" bIns="0" rtlCol="0" anchor="t"/>
          <a:lstStyle/>
          <a:p>
            <a:pPr algn="l" indent="0" marL="0">
              <a:lnSpc>
                <a:spcPts val="1350"/>
              </a:lnSpc>
              <a:buNone/>
            </a:pPr>
            <a:r>
              <a:rPr lang="en-US" sz="1100" dirty="0">
                <a:solidFill>
                  <a:srgbClr val="E5E0DF"/>
                </a:solidFill>
                <a:latin typeface="Poppins Light" pitchFamily="34" charset="0"/>
                <a:ea typeface="Poppins Light" pitchFamily="34" charset="-122"/>
                <a:cs typeface="Poppins Light" pitchFamily="34" charset="-120"/>
              </a:rPr>
              <a:t>Optical Flow Computation</a:t>
            </a:r>
            <a:endParaRPr lang="en-US" sz="1100" dirty="0"/>
          </a:p>
        </p:txBody>
      </p:sp>
      <p:sp>
        <p:nvSpPr>
          <p:cNvPr id="11" name="Text 9"/>
          <p:cNvSpPr/>
          <p:nvPr/>
        </p:nvSpPr>
        <p:spPr>
          <a:xfrm>
            <a:off x="5046821" y="1711642"/>
            <a:ext cx="4536638" cy="362903"/>
          </a:xfrm>
          <a:prstGeom prst="rect">
            <a:avLst/>
          </a:prstGeom>
          <a:noFill/>
          <a:ln/>
        </p:spPr>
        <p:txBody>
          <a:bodyPr wrap="square" lIns="0" tIns="0" rIns="0" bIns="0" rtlCol="0" anchor="t"/>
          <a:lstStyle/>
          <a:p>
            <a:pPr algn="l" indent="0" marL="0">
              <a:lnSpc>
                <a:spcPts val="1400"/>
              </a:lnSpc>
              <a:buNone/>
            </a:pPr>
            <a:r>
              <a:rPr lang="en-US" sz="850" dirty="0">
                <a:solidFill>
                  <a:srgbClr val="E5E0DF"/>
                </a:solidFill>
                <a:latin typeface="Roboto Light" pitchFamily="34" charset="0"/>
                <a:ea typeface="Roboto Light" pitchFamily="34" charset="-122"/>
                <a:cs typeface="Roboto Light" pitchFamily="34" charset="-120"/>
              </a:rPr>
              <a:t>Apply Farneback algorithm to compute dense optical flow, estimating motion vectors for each pixel location.</a:t>
            </a:r>
            <a:endParaRPr lang="en-US" sz="850" dirty="0"/>
          </a:p>
        </p:txBody>
      </p:sp>
      <p:sp>
        <p:nvSpPr>
          <p:cNvPr id="12" name="Text 10"/>
          <p:cNvSpPr/>
          <p:nvPr/>
        </p:nvSpPr>
        <p:spPr>
          <a:xfrm>
            <a:off x="9696807" y="1201936"/>
            <a:ext cx="113348" cy="141684"/>
          </a:xfrm>
          <a:prstGeom prst="rect">
            <a:avLst/>
          </a:prstGeom>
          <a:noFill/>
          <a:ln/>
        </p:spPr>
        <p:txBody>
          <a:bodyPr wrap="none" lIns="0" tIns="0" rIns="0" bIns="0" rtlCol="0" anchor="t"/>
          <a:lstStyle/>
          <a:p>
            <a:pPr algn="l" indent="0" marL="0">
              <a:lnSpc>
                <a:spcPts val="1400"/>
              </a:lnSpc>
              <a:buNone/>
            </a:pPr>
            <a:r>
              <a:rPr lang="en-US" sz="850" dirty="0">
                <a:solidFill>
                  <a:srgbClr val="E5E0DF"/>
                </a:solidFill>
                <a:latin typeface="Poppins Light" pitchFamily="34" charset="0"/>
                <a:ea typeface="Poppins Light" pitchFamily="34" charset="-122"/>
                <a:cs typeface="Poppins Light" pitchFamily="34" charset="-120"/>
              </a:rPr>
              <a:t>03</a:t>
            </a:r>
            <a:endParaRPr lang="en-US" sz="850" dirty="0"/>
          </a:p>
        </p:txBody>
      </p:sp>
      <p:sp>
        <p:nvSpPr>
          <p:cNvPr id="13" name="Shape 11"/>
          <p:cNvSpPr/>
          <p:nvPr/>
        </p:nvSpPr>
        <p:spPr>
          <a:xfrm>
            <a:off x="9696807" y="1379339"/>
            <a:ext cx="4536638" cy="15240"/>
          </a:xfrm>
          <a:prstGeom prst="rect">
            <a:avLst/>
          </a:prstGeom>
          <a:solidFill>
            <a:srgbClr val="F2F2F3"/>
          </a:solidFill>
          <a:ln/>
        </p:spPr>
      </p:sp>
      <p:sp>
        <p:nvSpPr>
          <p:cNvPr id="14" name="Text 12"/>
          <p:cNvSpPr/>
          <p:nvPr/>
        </p:nvSpPr>
        <p:spPr>
          <a:xfrm>
            <a:off x="9696807" y="1466493"/>
            <a:ext cx="1417558" cy="177165"/>
          </a:xfrm>
          <a:prstGeom prst="rect">
            <a:avLst/>
          </a:prstGeom>
          <a:noFill/>
          <a:ln/>
        </p:spPr>
        <p:txBody>
          <a:bodyPr wrap="none" lIns="0" tIns="0" rIns="0" bIns="0" rtlCol="0" anchor="t"/>
          <a:lstStyle/>
          <a:p>
            <a:pPr algn="l" indent="0" marL="0">
              <a:lnSpc>
                <a:spcPts val="1350"/>
              </a:lnSpc>
              <a:buNone/>
            </a:pPr>
            <a:r>
              <a:rPr lang="en-US" sz="1100" dirty="0">
                <a:solidFill>
                  <a:srgbClr val="E5E0DF"/>
                </a:solidFill>
                <a:latin typeface="Poppins Light" pitchFamily="34" charset="0"/>
                <a:ea typeface="Poppins Light" pitchFamily="34" charset="-122"/>
                <a:cs typeface="Poppins Light" pitchFamily="34" charset="-120"/>
              </a:rPr>
              <a:t>HSV Color Mapping</a:t>
            </a:r>
            <a:endParaRPr lang="en-US" sz="1100" dirty="0"/>
          </a:p>
        </p:txBody>
      </p:sp>
      <p:sp>
        <p:nvSpPr>
          <p:cNvPr id="15" name="Text 13"/>
          <p:cNvSpPr/>
          <p:nvPr/>
        </p:nvSpPr>
        <p:spPr>
          <a:xfrm>
            <a:off x="9696807" y="1711642"/>
            <a:ext cx="4536638" cy="362903"/>
          </a:xfrm>
          <a:prstGeom prst="rect">
            <a:avLst/>
          </a:prstGeom>
          <a:noFill/>
          <a:ln/>
        </p:spPr>
        <p:txBody>
          <a:bodyPr wrap="square" lIns="0" tIns="0" rIns="0" bIns="0" rtlCol="0" anchor="t"/>
          <a:lstStyle/>
          <a:p>
            <a:pPr algn="l" indent="0" marL="0">
              <a:lnSpc>
                <a:spcPts val="1400"/>
              </a:lnSpc>
              <a:buNone/>
            </a:pPr>
            <a:r>
              <a:rPr lang="en-US" sz="850" dirty="0">
                <a:solidFill>
                  <a:srgbClr val="E5E0DF"/>
                </a:solidFill>
                <a:latin typeface="Roboto Light" pitchFamily="34" charset="0"/>
                <a:ea typeface="Roboto Light" pitchFamily="34" charset="-122"/>
                <a:cs typeface="Roboto Light" pitchFamily="34" charset="-120"/>
              </a:rPr>
              <a:t>Encode flow direction as hue and magnitude as saturation, converting to RGB for visualization.</a:t>
            </a:r>
            <a:endParaRPr lang="en-US" sz="850" dirty="0"/>
          </a:p>
        </p:txBody>
      </p:sp>
      <p:sp>
        <p:nvSpPr>
          <p:cNvPr id="16" name="Text 14"/>
          <p:cNvSpPr/>
          <p:nvPr/>
        </p:nvSpPr>
        <p:spPr>
          <a:xfrm>
            <a:off x="396835" y="2272903"/>
            <a:ext cx="113348" cy="141684"/>
          </a:xfrm>
          <a:prstGeom prst="rect">
            <a:avLst/>
          </a:prstGeom>
          <a:noFill/>
          <a:ln/>
        </p:spPr>
        <p:txBody>
          <a:bodyPr wrap="none" lIns="0" tIns="0" rIns="0" bIns="0" rtlCol="0" anchor="t"/>
          <a:lstStyle/>
          <a:p>
            <a:pPr algn="l" indent="0" marL="0">
              <a:lnSpc>
                <a:spcPts val="1400"/>
              </a:lnSpc>
              <a:buNone/>
            </a:pPr>
            <a:r>
              <a:rPr lang="en-US" sz="850" dirty="0">
                <a:solidFill>
                  <a:srgbClr val="E5E0DF"/>
                </a:solidFill>
                <a:latin typeface="Poppins Light" pitchFamily="34" charset="0"/>
                <a:ea typeface="Poppins Light" pitchFamily="34" charset="-122"/>
                <a:cs typeface="Poppins Light" pitchFamily="34" charset="-120"/>
              </a:rPr>
              <a:t>04</a:t>
            </a:r>
            <a:endParaRPr lang="en-US" sz="850" dirty="0"/>
          </a:p>
        </p:txBody>
      </p:sp>
      <p:sp>
        <p:nvSpPr>
          <p:cNvPr id="17" name="Shape 15"/>
          <p:cNvSpPr/>
          <p:nvPr/>
        </p:nvSpPr>
        <p:spPr>
          <a:xfrm>
            <a:off x="396835" y="2450306"/>
            <a:ext cx="6861572" cy="15240"/>
          </a:xfrm>
          <a:prstGeom prst="rect">
            <a:avLst/>
          </a:prstGeom>
          <a:solidFill>
            <a:srgbClr val="F2F2F3"/>
          </a:solidFill>
          <a:ln/>
        </p:spPr>
      </p:sp>
      <p:sp>
        <p:nvSpPr>
          <p:cNvPr id="18" name="Text 16"/>
          <p:cNvSpPr/>
          <p:nvPr/>
        </p:nvSpPr>
        <p:spPr>
          <a:xfrm>
            <a:off x="396835" y="2537460"/>
            <a:ext cx="2209681" cy="177165"/>
          </a:xfrm>
          <a:prstGeom prst="rect">
            <a:avLst/>
          </a:prstGeom>
          <a:noFill/>
          <a:ln/>
        </p:spPr>
        <p:txBody>
          <a:bodyPr wrap="none" lIns="0" tIns="0" rIns="0" bIns="0" rtlCol="0" anchor="t"/>
          <a:lstStyle/>
          <a:p>
            <a:pPr algn="l" indent="0" marL="0">
              <a:lnSpc>
                <a:spcPts val="1350"/>
              </a:lnSpc>
              <a:buNone/>
            </a:pPr>
            <a:r>
              <a:rPr lang="en-US" sz="1100" dirty="0">
                <a:solidFill>
                  <a:srgbClr val="E5E0DF"/>
                </a:solidFill>
                <a:latin typeface="Poppins Light" pitchFamily="34" charset="0"/>
                <a:ea typeface="Poppins Light" pitchFamily="34" charset="-122"/>
                <a:cs typeface="Poppins Light" pitchFamily="34" charset="-120"/>
              </a:rPr>
              <a:t>Motion Magnitude Thresholding</a:t>
            </a:r>
            <a:endParaRPr lang="en-US" sz="1100" dirty="0"/>
          </a:p>
        </p:txBody>
      </p:sp>
      <p:sp>
        <p:nvSpPr>
          <p:cNvPr id="19" name="Text 17"/>
          <p:cNvSpPr/>
          <p:nvPr/>
        </p:nvSpPr>
        <p:spPr>
          <a:xfrm>
            <a:off x="396835" y="2782610"/>
            <a:ext cx="6861572" cy="181451"/>
          </a:xfrm>
          <a:prstGeom prst="rect">
            <a:avLst/>
          </a:prstGeom>
          <a:noFill/>
          <a:ln/>
        </p:spPr>
        <p:txBody>
          <a:bodyPr wrap="none" lIns="0" tIns="0" rIns="0" bIns="0" rtlCol="0" anchor="t"/>
          <a:lstStyle/>
          <a:p>
            <a:pPr algn="l" indent="0" marL="0">
              <a:lnSpc>
                <a:spcPts val="1400"/>
              </a:lnSpc>
              <a:buNone/>
            </a:pPr>
            <a:r>
              <a:rPr lang="en-US" sz="850" dirty="0">
                <a:solidFill>
                  <a:srgbClr val="E5E0DF"/>
                </a:solidFill>
                <a:latin typeface="Roboto Light" pitchFamily="34" charset="0"/>
                <a:ea typeface="Roboto Light" pitchFamily="34" charset="-122"/>
                <a:cs typeface="Roboto Light" pitchFamily="34" charset="-120"/>
              </a:rPr>
              <a:t>Extract moving regions by thresholding flow magnitude to create binary motion masks.</a:t>
            </a:r>
            <a:endParaRPr lang="en-US" sz="850" dirty="0"/>
          </a:p>
        </p:txBody>
      </p:sp>
      <p:sp>
        <p:nvSpPr>
          <p:cNvPr id="20" name="Text 18"/>
          <p:cNvSpPr/>
          <p:nvPr/>
        </p:nvSpPr>
        <p:spPr>
          <a:xfrm>
            <a:off x="7371755" y="2272903"/>
            <a:ext cx="113348" cy="141684"/>
          </a:xfrm>
          <a:prstGeom prst="rect">
            <a:avLst/>
          </a:prstGeom>
          <a:noFill/>
          <a:ln/>
        </p:spPr>
        <p:txBody>
          <a:bodyPr wrap="none" lIns="0" tIns="0" rIns="0" bIns="0" rtlCol="0" anchor="t"/>
          <a:lstStyle/>
          <a:p>
            <a:pPr algn="l" indent="0" marL="0">
              <a:lnSpc>
                <a:spcPts val="1400"/>
              </a:lnSpc>
              <a:buNone/>
            </a:pPr>
            <a:r>
              <a:rPr lang="en-US" sz="850" dirty="0">
                <a:solidFill>
                  <a:srgbClr val="E5E0DF"/>
                </a:solidFill>
                <a:latin typeface="Poppins Light" pitchFamily="34" charset="0"/>
                <a:ea typeface="Poppins Light" pitchFamily="34" charset="-122"/>
                <a:cs typeface="Poppins Light" pitchFamily="34" charset="-120"/>
              </a:rPr>
              <a:t>05</a:t>
            </a:r>
            <a:endParaRPr lang="en-US" sz="850" dirty="0"/>
          </a:p>
        </p:txBody>
      </p:sp>
      <p:sp>
        <p:nvSpPr>
          <p:cNvPr id="21" name="Shape 19"/>
          <p:cNvSpPr/>
          <p:nvPr/>
        </p:nvSpPr>
        <p:spPr>
          <a:xfrm>
            <a:off x="7371755" y="2450306"/>
            <a:ext cx="6861691" cy="15240"/>
          </a:xfrm>
          <a:prstGeom prst="rect">
            <a:avLst/>
          </a:prstGeom>
          <a:solidFill>
            <a:srgbClr val="F2F2F3"/>
          </a:solidFill>
          <a:ln/>
        </p:spPr>
      </p:sp>
      <p:sp>
        <p:nvSpPr>
          <p:cNvPr id="22" name="Text 20"/>
          <p:cNvSpPr/>
          <p:nvPr/>
        </p:nvSpPr>
        <p:spPr>
          <a:xfrm>
            <a:off x="7371755" y="2537460"/>
            <a:ext cx="1700927" cy="177165"/>
          </a:xfrm>
          <a:prstGeom prst="rect">
            <a:avLst/>
          </a:prstGeom>
          <a:noFill/>
          <a:ln/>
        </p:spPr>
        <p:txBody>
          <a:bodyPr wrap="none" lIns="0" tIns="0" rIns="0" bIns="0" rtlCol="0" anchor="t"/>
          <a:lstStyle/>
          <a:p>
            <a:pPr algn="l" indent="0" marL="0">
              <a:lnSpc>
                <a:spcPts val="1350"/>
              </a:lnSpc>
              <a:buNone/>
            </a:pPr>
            <a:r>
              <a:rPr lang="en-US" sz="1100" dirty="0">
                <a:solidFill>
                  <a:srgbClr val="E5E0DF"/>
                </a:solidFill>
                <a:latin typeface="Poppins Light" pitchFamily="34" charset="0"/>
                <a:ea typeface="Poppins Light" pitchFamily="34" charset="-122"/>
                <a:cs typeface="Poppins Light" pitchFamily="34" charset="-120"/>
              </a:rPr>
              <a:t>Background Subtraction</a:t>
            </a:r>
            <a:endParaRPr lang="en-US" sz="1100" dirty="0"/>
          </a:p>
        </p:txBody>
      </p:sp>
      <p:sp>
        <p:nvSpPr>
          <p:cNvPr id="23" name="Text 21"/>
          <p:cNvSpPr/>
          <p:nvPr/>
        </p:nvSpPr>
        <p:spPr>
          <a:xfrm>
            <a:off x="7371755" y="2782610"/>
            <a:ext cx="6861691" cy="181451"/>
          </a:xfrm>
          <a:prstGeom prst="rect">
            <a:avLst/>
          </a:prstGeom>
          <a:noFill/>
          <a:ln/>
        </p:spPr>
        <p:txBody>
          <a:bodyPr wrap="none" lIns="0" tIns="0" rIns="0" bIns="0" rtlCol="0" anchor="t"/>
          <a:lstStyle/>
          <a:p>
            <a:pPr algn="l" indent="0" marL="0">
              <a:lnSpc>
                <a:spcPts val="1400"/>
              </a:lnSpc>
              <a:buNone/>
            </a:pPr>
            <a:r>
              <a:rPr lang="en-US" sz="850" dirty="0">
                <a:solidFill>
                  <a:srgbClr val="E5E0DF"/>
                </a:solidFill>
                <a:latin typeface="Roboto Light" pitchFamily="34" charset="0"/>
                <a:ea typeface="Roboto Light" pitchFamily="34" charset="-122"/>
                <a:cs typeface="Roboto Light" pitchFamily="34" charset="-120"/>
              </a:rPr>
              <a:t>Apply MOG2 background subtractor to isolate foreground motion and enhance tracking robustness.</a:t>
            </a:r>
            <a:endParaRPr lang="en-US" sz="850" dirty="0"/>
          </a:p>
        </p:txBody>
      </p:sp>
      <p:pic>
        <p:nvPicPr>
          <p:cNvPr id="24" name="Image 0" descr="preencoded.png">    </p:cNvPr>
          <p:cNvPicPr>
            <a:picLocks noChangeAspect="1"/>
          </p:cNvPicPr>
          <p:nvPr/>
        </p:nvPicPr>
        <p:blipFill>
          <a:blip r:embed="rId1"/>
          <a:stretch>
            <a:fillRect/>
          </a:stretch>
        </p:blipFill>
        <p:spPr>
          <a:xfrm>
            <a:off x="396835" y="3304103"/>
            <a:ext cx="6780014" cy="6780014"/>
          </a:xfrm>
          <a:prstGeom prst="rect">
            <a:avLst/>
          </a:prstGeom>
        </p:spPr>
      </p:pic>
      <p:sp>
        <p:nvSpPr>
          <p:cNvPr id="25" name="Text 22"/>
          <p:cNvSpPr/>
          <p:nvPr/>
        </p:nvSpPr>
        <p:spPr>
          <a:xfrm>
            <a:off x="396835" y="10211633"/>
            <a:ext cx="6780014" cy="145137"/>
          </a:xfrm>
          <a:prstGeom prst="rect">
            <a:avLst/>
          </a:prstGeom>
          <a:noFill/>
          <a:ln/>
        </p:spPr>
        <p:txBody>
          <a:bodyPr wrap="none" lIns="0" tIns="0" rIns="0" bIns="0" rtlCol="0" anchor="t"/>
          <a:lstStyle/>
          <a:p>
            <a:pPr algn="l" indent="0" marL="0">
              <a:lnSpc>
                <a:spcPts val="1100"/>
              </a:lnSpc>
              <a:buNone/>
            </a:pPr>
            <a:r>
              <a:rPr lang="en-US" sz="700" i="1" dirty="0">
                <a:solidFill>
                  <a:srgbClr val="E5E0DF"/>
                </a:solidFill>
                <a:latin typeface="Roboto Light" pitchFamily="34" charset="0"/>
                <a:ea typeface="Roboto Light" pitchFamily="34" charset="-122"/>
                <a:cs typeface="Roboto Light" pitchFamily="34" charset="-120"/>
              </a:rPr>
              <a:t>Optical Flow Visualization (HSV Color Map)</a:t>
            </a:r>
            <a:endParaRPr lang="en-US" sz="700" dirty="0"/>
          </a:p>
        </p:txBody>
      </p:sp>
      <p:pic>
        <p:nvPicPr>
          <p:cNvPr id="26" name="Image 1" descr="preencoded.png">    </p:cNvPr>
          <p:cNvPicPr>
            <a:picLocks noChangeAspect="1"/>
          </p:cNvPicPr>
          <p:nvPr/>
        </p:nvPicPr>
        <p:blipFill>
          <a:blip r:embed="rId2"/>
          <a:stretch>
            <a:fillRect/>
          </a:stretch>
        </p:blipFill>
        <p:spPr>
          <a:xfrm>
            <a:off x="7461171" y="3304103"/>
            <a:ext cx="6780014" cy="6780014"/>
          </a:xfrm>
          <a:prstGeom prst="rect">
            <a:avLst/>
          </a:prstGeom>
        </p:spPr>
      </p:pic>
      <p:sp>
        <p:nvSpPr>
          <p:cNvPr id="27" name="Text 23"/>
          <p:cNvSpPr/>
          <p:nvPr/>
        </p:nvSpPr>
        <p:spPr>
          <a:xfrm>
            <a:off x="7461171" y="10211633"/>
            <a:ext cx="6780014" cy="145137"/>
          </a:xfrm>
          <a:prstGeom prst="rect">
            <a:avLst/>
          </a:prstGeom>
          <a:noFill/>
          <a:ln/>
        </p:spPr>
        <p:txBody>
          <a:bodyPr wrap="none" lIns="0" tIns="0" rIns="0" bIns="0" rtlCol="0" anchor="t"/>
          <a:lstStyle/>
          <a:p>
            <a:pPr algn="l" indent="0" marL="0">
              <a:lnSpc>
                <a:spcPts val="1100"/>
              </a:lnSpc>
              <a:buNone/>
            </a:pPr>
            <a:r>
              <a:rPr lang="en-US" sz="700" dirty="0">
                <a:solidFill>
                  <a:srgbClr val="E5E0DF"/>
                </a:solidFill>
                <a:latin typeface="Roboto Light" pitchFamily="34" charset="0"/>
                <a:ea typeface="Roboto Light" pitchFamily="34" charset="-122"/>
                <a:cs typeface="Roboto Light" pitchFamily="34" charset="-120"/>
              </a:rPr>
              <a:t>Motion Magnitude Mask (Thresholded)</a:t>
            </a:r>
            <a:endParaRPr lang="en-US" sz="7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453152" y="356116"/>
            <a:ext cx="5484971" cy="404574"/>
          </a:xfrm>
          <a:prstGeom prst="rect">
            <a:avLst/>
          </a:prstGeom>
          <a:noFill/>
          <a:ln/>
        </p:spPr>
        <p:txBody>
          <a:bodyPr wrap="none" lIns="0" tIns="0" rIns="0" bIns="0" rtlCol="0" anchor="t"/>
          <a:lstStyle/>
          <a:p>
            <a:pPr algn="l" indent="0" marL="0">
              <a:lnSpc>
                <a:spcPts val="3150"/>
              </a:lnSpc>
              <a:buNone/>
            </a:pPr>
            <a:r>
              <a:rPr lang="en-US" sz="2500" dirty="0">
                <a:solidFill>
                  <a:srgbClr val="F2F2F3"/>
                </a:solidFill>
                <a:latin typeface="Poppins Light" pitchFamily="34" charset="0"/>
                <a:ea typeface="Poppins Light" pitchFamily="34" charset="-122"/>
                <a:cs typeface="Poppins Light" pitchFamily="34" charset="-120"/>
              </a:rPr>
              <a:t>Implementation &amp; Technical Stack</a:t>
            </a:r>
            <a:endParaRPr lang="en-US" sz="2500" dirty="0"/>
          </a:p>
        </p:txBody>
      </p:sp>
      <p:sp>
        <p:nvSpPr>
          <p:cNvPr id="3" name="Text 1"/>
          <p:cNvSpPr/>
          <p:nvPr/>
        </p:nvSpPr>
        <p:spPr>
          <a:xfrm>
            <a:off x="453152" y="1084302"/>
            <a:ext cx="2124908" cy="202406"/>
          </a:xfrm>
          <a:prstGeom prst="rect">
            <a:avLst/>
          </a:prstGeom>
          <a:noFill/>
          <a:ln/>
        </p:spPr>
        <p:txBody>
          <a:bodyPr wrap="none" lIns="0" tIns="0" rIns="0" bIns="0" rtlCol="0" anchor="t"/>
          <a:lstStyle/>
          <a:p>
            <a:pPr algn="l" indent="0" marL="0">
              <a:lnSpc>
                <a:spcPts val="1550"/>
              </a:lnSpc>
              <a:buNone/>
            </a:pPr>
            <a:r>
              <a:rPr lang="en-US" sz="1250" dirty="0">
                <a:solidFill>
                  <a:srgbClr val="F2F2F3"/>
                </a:solidFill>
                <a:latin typeface="Poppins Light" pitchFamily="34" charset="0"/>
                <a:ea typeface="Poppins Light" pitchFamily="34" charset="-122"/>
                <a:cs typeface="Poppins Light" pitchFamily="34" charset="-120"/>
              </a:rPr>
              <a:t>Development Environment</a:t>
            </a:r>
            <a:endParaRPr lang="en-US" sz="1250" dirty="0"/>
          </a:p>
        </p:txBody>
      </p:sp>
      <p:sp>
        <p:nvSpPr>
          <p:cNvPr id="4" name="Text 2"/>
          <p:cNvSpPr/>
          <p:nvPr/>
        </p:nvSpPr>
        <p:spPr>
          <a:xfrm>
            <a:off x="453152" y="1416129"/>
            <a:ext cx="6001941" cy="207169"/>
          </a:xfrm>
          <a:prstGeom prst="rect">
            <a:avLst/>
          </a:prstGeom>
          <a:noFill/>
          <a:ln/>
        </p:spPr>
        <p:txBody>
          <a:bodyPr wrap="none" lIns="0" tIns="0" rIns="0" bIns="0" rtlCol="0" anchor="t"/>
          <a:lstStyle/>
          <a:p>
            <a:pPr algn="l" marL="342900" indent="-342900">
              <a:lnSpc>
                <a:spcPts val="1600"/>
              </a:lnSpc>
              <a:buSzPct val="100000"/>
              <a:buChar char="•"/>
            </a:pPr>
            <a:r>
              <a:rPr lang="en-US" sz="1000" b="1" dirty="0">
                <a:solidFill>
                  <a:srgbClr val="E5E0DF"/>
                </a:solidFill>
                <a:latin typeface="Roboto Light" pitchFamily="34" charset="0"/>
                <a:ea typeface="Roboto Light" pitchFamily="34" charset="-122"/>
                <a:cs typeface="Roboto Light" pitchFamily="34" charset="-120"/>
              </a:rPr>
              <a:t>Language:</a:t>
            </a:r>
            <a:pPr algn="l" indent="0" marL="0">
              <a:lnSpc>
                <a:spcPts val="1600"/>
              </a:lnSpc>
              <a:buNone/>
            </a:pPr>
            <a:r>
              <a:rPr lang="en-US" sz="1000" dirty="0">
                <a:solidFill>
                  <a:srgbClr val="E5E0DF"/>
                </a:solidFill>
                <a:latin typeface="Roboto Light" pitchFamily="34" charset="0"/>
                <a:ea typeface="Roboto Light" pitchFamily="34" charset="-122"/>
                <a:cs typeface="Roboto Light" pitchFamily="34" charset="-120"/>
              </a:rPr>
              <a:t> Python 3.8+</a:t>
            </a:r>
            <a:endParaRPr lang="en-US" sz="1000" dirty="0"/>
          </a:p>
        </p:txBody>
      </p:sp>
      <p:sp>
        <p:nvSpPr>
          <p:cNvPr id="5" name="Text 3"/>
          <p:cNvSpPr/>
          <p:nvPr/>
        </p:nvSpPr>
        <p:spPr>
          <a:xfrm>
            <a:off x="453152" y="1668542"/>
            <a:ext cx="6001941" cy="207169"/>
          </a:xfrm>
          <a:prstGeom prst="rect">
            <a:avLst/>
          </a:prstGeom>
          <a:noFill/>
          <a:ln/>
        </p:spPr>
        <p:txBody>
          <a:bodyPr wrap="none" lIns="0" tIns="0" rIns="0" bIns="0" rtlCol="0" anchor="t"/>
          <a:lstStyle/>
          <a:p>
            <a:pPr algn="l" marL="342900" indent="-342900">
              <a:lnSpc>
                <a:spcPts val="1600"/>
              </a:lnSpc>
              <a:buSzPct val="100000"/>
              <a:buChar char="•"/>
            </a:pPr>
            <a:r>
              <a:rPr lang="en-US" sz="1000" b="1" dirty="0">
                <a:solidFill>
                  <a:srgbClr val="E5E0DF"/>
                </a:solidFill>
                <a:latin typeface="Roboto Light" pitchFamily="34" charset="0"/>
                <a:ea typeface="Roboto Light" pitchFamily="34" charset="-122"/>
                <a:cs typeface="Roboto Light" pitchFamily="34" charset="-120"/>
              </a:rPr>
              <a:t>Platform:</a:t>
            </a:r>
            <a:pPr algn="l" indent="0" marL="0">
              <a:lnSpc>
                <a:spcPts val="1600"/>
              </a:lnSpc>
              <a:buNone/>
            </a:pPr>
            <a:r>
              <a:rPr lang="en-US" sz="1000" dirty="0">
                <a:solidFill>
                  <a:srgbClr val="E5E0DF"/>
                </a:solidFill>
                <a:latin typeface="Roboto Light" pitchFamily="34" charset="0"/>
                <a:ea typeface="Roboto Light" pitchFamily="34" charset="-122"/>
                <a:cs typeface="Roboto Light" pitchFamily="34" charset="-120"/>
              </a:rPr>
              <a:t> Google Colab with GPU acceleration</a:t>
            </a:r>
            <a:endParaRPr lang="en-US" sz="1000" dirty="0"/>
          </a:p>
        </p:txBody>
      </p:sp>
      <p:sp>
        <p:nvSpPr>
          <p:cNvPr id="6" name="Text 4"/>
          <p:cNvSpPr/>
          <p:nvPr/>
        </p:nvSpPr>
        <p:spPr>
          <a:xfrm>
            <a:off x="453152" y="1920954"/>
            <a:ext cx="6001941" cy="207169"/>
          </a:xfrm>
          <a:prstGeom prst="rect">
            <a:avLst/>
          </a:prstGeom>
          <a:noFill/>
          <a:ln/>
        </p:spPr>
        <p:txBody>
          <a:bodyPr wrap="none" lIns="0" tIns="0" rIns="0" bIns="0" rtlCol="0" anchor="t"/>
          <a:lstStyle/>
          <a:p>
            <a:pPr algn="l" marL="342900" indent="-342900">
              <a:lnSpc>
                <a:spcPts val="1600"/>
              </a:lnSpc>
              <a:buSzPct val="100000"/>
              <a:buChar char="•"/>
            </a:pPr>
            <a:r>
              <a:rPr lang="en-US" sz="1000" b="1" dirty="0">
                <a:solidFill>
                  <a:srgbClr val="E5E0DF"/>
                </a:solidFill>
                <a:latin typeface="Roboto Light" pitchFamily="34" charset="0"/>
                <a:ea typeface="Roboto Light" pitchFamily="34" charset="-122"/>
                <a:cs typeface="Roboto Light" pitchFamily="34" charset="-120"/>
              </a:rPr>
              <a:t>Core Libraries:</a:t>
            </a:r>
            <a:pPr algn="l" indent="0" marL="0">
              <a:lnSpc>
                <a:spcPts val="1600"/>
              </a:lnSpc>
              <a:buNone/>
            </a:pPr>
            <a:r>
              <a:rPr lang="en-US" sz="1000" dirty="0">
                <a:solidFill>
                  <a:srgbClr val="E5E0DF"/>
                </a:solidFill>
                <a:latin typeface="Roboto Light" pitchFamily="34" charset="0"/>
                <a:ea typeface="Roboto Light" pitchFamily="34" charset="-122"/>
                <a:cs typeface="Roboto Light" pitchFamily="34" charset="-120"/>
              </a:rPr>
              <a:t> OpenCV, NumPy, Matplotlib</a:t>
            </a:r>
            <a:endParaRPr lang="en-US" sz="1000" dirty="0"/>
          </a:p>
        </p:txBody>
      </p:sp>
      <p:sp>
        <p:nvSpPr>
          <p:cNvPr id="7" name="Text 5"/>
          <p:cNvSpPr/>
          <p:nvPr/>
        </p:nvSpPr>
        <p:spPr>
          <a:xfrm>
            <a:off x="453152" y="2257544"/>
            <a:ext cx="2140744" cy="202406"/>
          </a:xfrm>
          <a:prstGeom prst="rect">
            <a:avLst/>
          </a:prstGeom>
          <a:noFill/>
          <a:ln/>
        </p:spPr>
        <p:txBody>
          <a:bodyPr wrap="none" lIns="0" tIns="0" rIns="0" bIns="0" rtlCol="0" anchor="t"/>
          <a:lstStyle/>
          <a:p>
            <a:pPr algn="l" indent="0" marL="0">
              <a:lnSpc>
                <a:spcPts val="1550"/>
              </a:lnSpc>
              <a:buNone/>
            </a:pPr>
            <a:r>
              <a:rPr lang="en-US" sz="1250" dirty="0">
                <a:solidFill>
                  <a:srgbClr val="F2F2F3"/>
                </a:solidFill>
                <a:latin typeface="Poppins Light" pitchFamily="34" charset="0"/>
                <a:ea typeface="Poppins Light" pitchFamily="34" charset="-122"/>
                <a:cs typeface="Poppins Light" pitchFamily="34" charset="-120"/>
              </a:rPr>
              <a:t>Input &amp; Processing Pipeline</a:t>
            </a:r>
            <a:endParaRPr lang="en-US" sz="1250" dirty="0"/>
          </a:p>
        </p:txBody>
      </p:sp>
      <p:sp>
        <p:nvSpPr>
          <p:cNvPr id="8" name="Text 6"/>
          <p:cNvSpPr/>
          <p:nvPr/>
        </p:nvSpPr>
        <p:spPr>
          <a:xfrm>
            <a:off x="453152" y="2589371"/>
            <a:ext cx="6001941" cy="207169"/>
          </a:xfrm>
          <a:prstGeom prst="rect">
            <a:avLst/>
          </a:prstGeom>
          <a:noFill/>
          <a:ln/>
        </p:spPr>
        <p:txBody>
          <a:bodyPr wrap="none" lIns="0" tIns="0" rIns="0" bIns="0" rtlCol="0" anchor="t"/>
          <a:lstStyle/>
          <a:p>
            <a:pPr algn="l" indent="0" marL="0">
              <a:lnSpc>
                <a:spcPts val="1600"/>
              </a:lnSpc>
              <a:buNone/>
            </a:pPr>
            <a:r>
              <a:rPr lang="en-US" sz="1000" b="1" dirty="0">
                <a:solidFill>
                  <a:srgbClr val="E5E0DF"/>
                </a:solidFill>
                <a:latin typeface="Roboto Light" pitchFamily="34" charset="0"/>
                <a:ea typeface="Roboto Light" pitchFamily="34" charset="-122"/>
                <a:cs typeface="Roboto Light" pitchFamily="34" charset="-120"/>
              </a:rPr>
              <a:t>Input:</a:t>
            </a:r>
            <a:pPr algn="l" indent="0" marL="0">
              <a:lnSpc>
                <a:spcPts val="1600"/>
              </a:lnSpc>
              <a:buNone/>
            </a:pPr>
            <a:r>
              <a:rPr lang="en-US" sz="1000" dirty="0">
                <a:solidFill>
                  <a:srgbClr val="E5E0DF"/>
                </a:solidFill>
                <a:latin typeface="Roboto Light" pitchFamily="34" charset="0"/>
                <a:ea typeface="Roboto Light" pitchFamily="34" charset="-122"/>
                <a:cs typeface="Roboto Light" pitchFamily="34" charset="-120"/>
              </a:rPr>
              <a:t> Video sequences featuring pedestrians, vehicles, or synthetic motion.</a:t>
            </a:r>
            <a:endParaRPr lang="en-US" sz="1000" dirty="0"/>
          </a:p>
        </p:txBody>
      </p:sp>
      <p:sp>
        <p:nvSpPr>
          <p:cNvPr id="9" name="Text 7"/>
          <p:cNvSpPr/>
          <p:nvPr/>
        </p:nvSpPr>
        <p:spPr>
          <a:xfrm>
            <a:off x="453152" y="2912983"/>
            <a:ext cx="6001941" cy="414338"/>
          </a:xfrm>
          <a:prstGeom prst="rect">
            <a:avLst/>
          </a:prstGeom>
          <a:noFill/>
          <a:ln/>
        </p:spPr>
        <p:txBody>
          <a:bodyPr wrap="square" lIns="0" tIns="0" rIns="0" bIns="0" rtlCol="0" anchor="t"/>
          <a:lstStyle/>
          <a:p>
            <a:pPr algn="l" indent="0" marL="0">
              <a:lnSpc>
                <a:spcPts val="1600"/>
              </a:lnSpc>
              <a:buNone/>
            </a:pPr>
            <a:r>
              <a:rPr lang="en-US" sz="1000" b="1" dirty="0">
                <a:solidFill>
                  <a:srgbClr val="E5E0DF"/>
                </a:solidFill>
                <a:latin typeface="Roboto Light" pitchFamily="34" charset="0"/>
                <a:ea typeface="Roboto Light" pitchFamily="34" charset="-122"/>
                <a:cs typeface="Roboto Light" pitchFamily="34" charset="-120"/>
              </a:rPr>
              <a:t>Processing:</a:t>
            </a:r>
            <a:pPr algn="l" indent="0" marL="0">
              <a:lnSpc>
                <a:spcPts val="1600"/>
              </a:lnSpc>
              <a:buNone/>
            </a:pPr>
            <a:r>
              <a:rPr lang="en-US" sz="1000" dirty="0">
                <a:solidFill>
                  <a:srgbClr val="E5E0DF"/>
                </a:solidFill>
                <a:latin typeface="Roboto Light" pitchFamily="34" charset="0"/>
                <a:ea typeface="Roboto Light" pitchFamily="34" charset="-122"/>
                <a:cs typeface="Roboto Light" pitchFamily="34" charset="-120"/>
              </a:rPr>
              <a:t> Frame extraction → grayscale conversion → optical flow computation → HSV visualization → motion region detection → background subtraction filtering.</a:t>
            </a:r>
            <a:endParaRPr lang="en-US" sz="1000" dirty="0"/>
          </a:p>
        </p:txBody>
      </p:sp>
      <p:sp>
        <p:nvSpPr>
          <p:cNvPr id="10" name="Shape 8"/>
          <p:cNvSpPr/>
          <p:nvPr/>
        </p:nvSpPr>
        <p:spPr>
          <a:xfrm>
            <a:off x="6778704" y="1100495"/>
            <a:ext cx="7406045" cy="813078"/>
          </a:xfrm>
          <a:prstGeom prst="roundRect">
            <a:avLst>
              <a:gd name="adj" fmla="val 6690"/>
            </a:avLst>
          </a:prstGeom>
          <a:solidFill>
            <a:srgbClr val="3D3D42"/>
          </a:solidFill>
          <a:ln w="7620">
            <a:solidFill>
              <a:srgbClr val="56565B"/>
            </a:solidFill>
            <a:prstDash val="solid"/>
          </a:ln>
        </p:spPr>
      </p:sp>
      <p:sp>
        <p:nvSpPr>
          <p:cNvPr id="11" name="Text 9"/>
          <p:cNvSpPr/>
          <p:nvPr/>
        </p:nvSpPr>
        <p:spPr>
          <a:xfrm>
            <a:off x="6915745" y="1237536"/>
            <a:ext cx="1618774" cy="202406"/>
          </a:xfrm>
          <a:prstGeom prst="rect">
            <a:avLst/>
          </a:prstGeom>
          <a:noFill/>
          <a:ln/>
        </p:spPr>
        <p:txBody>
          <a:bodyPr wrap="none" lIns="0" tIns="0" rIns="0" bIns="0" rtlCol="0" anchor="t"/>
          <a:lstStyle/>
          <a:p>
            <a:pPr algn="l" indent="0" marL="0">
              <a:lnSpc>
                <a:spcPts val="1550"/>
              </a:lnSpc>
              <a:buNone/>
            </a:pPr>
            <a:r>
              <a:rPr lang="en-US" sz="1250" dirty="0">
                <a:solidFill>
                  <a:srgbClr val="E5E0DF"/>
                </a:solidFill>
                <a:latin typeface="Poppins Light" pitchFamily="34" charset="0"/>
                <a:ea typeface="Poppins Light" pitchFamily="34" charset="-122"/>
                <a:cs typeface="Poppins Light" pitchFamily="34" charset="-120"/>
              </a:rPr>
              <a:t>Farneback Method</a:t>
            </a:r>
            <a:endParaRPr lang="en-US" sz="1250" dirty="0"/>
          </a:p>
        </p:txBody>
      </p:sp>
      <p:sp>
        <p:nvSpPr>
          <p:cNvPr id="12" name="Text 10"/>
          <p:cNvSpPr/>
          <p:nvPr/>
        </p:nvSpPr>
        <p:spPr>
          <a:xfrm>
            <a:off x="6915745" y="1569363"/>
            <a:ext cx="7131963" cy="207169"/>
          </a:xfrm>
          <a:prstGeom prst="rect">
            <a:avLst/>
          </a:prstGeom>
          <a:noFill/>
          <a:ln/>
        </p:spPr>
        <p:txBody>
          <a:bodyPr wrap="none" lIns="0" tIns="0" rIns="0" bIns="0" rtlCol="0" anchor="t"/>
          <a:lstStyle/>
          <a:p>
            <a:pPr algn="l" indent="0" marL="0">
              <a:lnSpc>
                <a:spcPts val="1600"/>
              </a:lnSpc>
              <a:buNone/>
            </a:pPr>
            <a:r>
              <a:rPr lang="en-US" sz="1000" dirty="0">
                <a:solidFill>
                  <a:srgbClr val="E5E0DF"/>
                </a:solidFill>
                <a:latin typeface="Roboto Light" pitchFamily="34" charset="0"/>
                <a:ea typeface="Roboto Light" pitchFamily="34" charset="-122"/>
                <a:cs typeface="Roboto Light" pitchFamily="34" charset="-120"/>
              </a:rPr>
              <a:t>Polynomial expansion for robust dense optical flow estimation across video frames.</a:t>
            </a:r>
            <a:endParaRPr lang="en-US" sz="1000" dirty="0"/>
          </a:p>
        </p:txBody>
      </p:sp>
      <p:sp>
        <p:nvSpPr>
          <p:cNvPr id="13" name="Shape 11"/>
          <p:cNvSpPr/>
          <p:nvPr/>
        </p:nvSpPr>
        <p:spPr>
          <a:xfrm>
            <a:off x="6778704" y="2042993"/>
            <a:ext cx="7406045" cy="813078"/>
          </a:xfrm>
          <a:prstGeom prst="roundRect">
            <a:avLst>
              <a:gd name="adj" fmla="val 6690"/>
            </a:avLst>
          </a:prstGeom>
          <a:solidFill>
            <a:srgbClr val="3D3D42"/>
          </a:solidFill>
          <a:ln w="7620">
            <a:solidFill>
              <a:srgbClr val="56565B"/>
            </a:solidFill>
            <a:prstDash val="solid"/>
          </a:ln>
        </p:spPr>
      </p:sp>
      <p:sp>
        <p:nvSpPr>
          <p:cNvPr id="14" name="Text 12"/>
          <p:cNvSpPr/>
          <p:nvPr/>
        </p:nvSpPr>
        <p:spPr>
          <a:xfrm>
            <a:off x="6915745" y="2180034"/>
            <a:ext cx="2388751" cy="202406"/>
          </a:xfrm>
          <a:prstGeom prst="rect">
            <a:avLst/>
          </a:prstGeom>
          <a:noFill/>
          <a:ln/>
        </p:spPr>
        <p:txBody>
          <a:bodyPr wrap="none" lIns="0" tIns="0" rIns="0" bIns="0" rtlCol="0" anchor="t"/>
          <a:lstStyle/>
          <a:p>
            <a:pPr algn="l" indent="0" marL="0">
              <a:lnSpc>
                <a:spcPts val="1550"/>
              </a:lnSpc>
              <a:buNone/>
            </a:pPr>
            <a:r>
              <a:rPr lang="en-US" sz="1250" dirty="0">
                <a:solidFill>
                  <a:srgbClr val="E5E0DF"/>
                </a:solidFill>
                <a:latin typeface="Poppins Light" pitchFamily="34" charset="0"/>
                <a:ea typeface="Poppins Light" pitchFamily="34" charset="-122"/>
                <a:cs typeface="Poppins Light" pitchFamily="34" charset="-120"/>
              </a:rPr>
              <a:t>MOG2 Background Subtractor</a:t>
            </a:r>
            <a:endParaRPr lang="en-US" sz="1250" dirty="0"/>
          </a:p>
        </p:txBody>
      </p:sp>
      <p:sp>
        <p:nvSpPr>
          <p:cNvPr id="15" name="Text 13"/>
          <p:cNvSpPr/>
          <p:nvPr/>
        </p:nvSpPr>
        <p:spPr>
          <a:xfrm>
            <a:off x="6915745" y="2511862"/>
            <a:ext cx="7131963" cy="207169"/>
          </a:xfrm>
          <a:prstGeom prst="rect">
            <a:avLst/>
          </a:prstGeom>
          <a:noFill/>
          <a:ln/>
        </p:spPr>
        <p:txBody>
          <a:bodyPr wrap="none" lIns="0" tIns="0" rIns="0" bIns="0" rtlCol="0" anchor="t"/>
          <a:lstStyle/>
          <a:p>
            <a:pPr algn="l" indent="0" marL="0">
              <a:lnSpc>
                <a:spcPts val="1600"/>
              </a:lnSpc>
              <a:buNone/>
            </a:pPr>
            <a:r>
              <a:rPr lang="en-US" sz="1000" dirty="0">
                <a:solidFill>
                  <a:srgbClr val="E5E0DF"/>
                </a:solidFill>
                <a:latin typeface="Roboto Light" pitchFamily="34" charset="0"/>
                <a:ea typeface="Roboto Light" pitchFamily="34" charset="-122"/>
                <a:cs typeface="Roboto Light" pitchFamily="34" charset="-120"/>
              </a:rPr>
              <a:t>Adaptive Gaussian mixture model for real-time foreground segmentation and motion isolation.</a:t>
            </a:r>
            <a:endParaRPr lang="en-US" sz="1000" dirty="0"/>
          </a:p>
        </p:txBody>
      </p:sp>
      <p:sp>
        <p:nvSpPr>
          <p:cNvPr id="16" name="Shape 14"/>
          <p:cNvSpPr/>
          <p:nvPr/>
        </p:nvSpPr>
        <p:spPr>
          <a:xfrm>
            <a:off x="6778704" y="2985492"/>
            <a:ext cx="7406045" cy="813078"/>
          </a:xfrm>
          <a:prstGeom prst="roundRect">
            <a:avLst>
              <a:gd name="adj" fmla="val 6690"/>
            </a:avLst>
          </a:prstGeom>
          <a:solidFill>
            <a:srgbClr val="3D3D42"/>
          </a:solidFill>
          <a:ln w="7620">
            <a:solidFill>
              <a:srgbClr val="56565B"/>
            </a:solidFill>
            <a:prstDash val="solid"/>
          </a:ln>
        </p:spPr>
      </p:sp>
      <p:sp>
        <p:nvSpPr>
          <p:cNvPr id="17" name="Text 15"/>
          <p:cNvSpPr/>
          <p:nvPr/>
        </p:nvSpPr>
        <p:spPr>
          <a:xfrm>
            <a:off x="6915745" y="3122533"/>
            <a:ext cx="1618774" cy="202406"/>
          </a:xfrm>
          <a:prstGeom prst="rect">
            <a:avLst/>
          </a:prstGeom>
          <a:noFill/>
          <a:ln/>
        </p:spPr>
        <p:txBody>
          <a:bodyPr wrap="none" lIns="0" tIns="0" rIns="0" bIns="0" rtlCol="0" anchor="t"/>
          <a:lstStyle/>
          <a:p>
            <a:pPr algn="l" indent="0" marL="0">
              <a:lnSpc>
                <a:spcPts val="1550"/>
              </a:lnSpc>
              <a:buNone/>
            </a:pPr>
            <a:r>
              <a:rPr lang="en-US" sz="1250" dirty="0">
                <a:solidFill>
                  <a:srgbClr val="E5E0DF"/>
                </a:solidFill>
                <a:latin typeface="Poppins Light" pitchFamily="34" charset="0"/>
                <a:ea typeface="Poppins Light" pitchFamily="34" charset="-122"/>
                <a:cs typeface="Poppins Light" pitchFamily="34" charset="-120"/>
              </a:rPr>
              <a:t>HSV Color Space</a:t>
            </a:r>
            <a:endParaRPr lang="en-US" sz="1250" dirty="0"/>
          </a:p>
        </p:txBody>
      </p:sp>
      <p:sp>
        <p:nvSpPr>
          <p:cNvPr id="18" name="Text 16"/>
          <p:cNvSpPr/>
          <p:nvPr/>
        </p:nvSpPr>
        <p:spPr>
          <a:xfrm>
            <a:off x="6915745" y="3454360"/>
            <a:ext cx="7131963" cy="207169"/>
          </a:xfrm>
          <a:prstGeom prst="rect">
            <a:avLst/>
          </a:prstGeom>
          <a:noFill/>
          <a:ln/>
        </p:spPr>
        <p:txBody>
          <a:bodyPr wrap="none" lIns="0" tIns="0" rIns="0" bIns="0" rtlCol="0" anchor="t"/>
          <a:lstStyle/>
          <a:p>
            <a:pPr algn="l" indent="0" marL="0">
              <a:lnSpc>
                <a:spcPts val="1600"/>
              </a:lnSpc>
              <a:buNone/>
            </a:pPr>
            <a:r>
              <a:rPr lang="en-US" sz="1000" dirty="0">
                <a:solidFill>
                  <a:srgbClr val="E5E0DF"/>
                </a:solidFill>
                <a:latin typeface="Roboto Light" pitchFamily="34" charset="0"/>
                <a:ea typeface="Roboto Light" pitchFamily="34" charset="-122"/>
                <a:cs typeface="Roboto Light" pitchFamily="34" charset="-120"/>
              </a:rPr>
              <a:t>Hue encodes motion direction; saturation/value encode magnitude for intuitive visualization.</a:t>
            </a:r>
            <a:endParaRPr lang="en-US" sz="1000" dirty="0"/>
          </a:p>
        </p:txBody>
      </p:sp>
      <p:sp>
        <p:nvSpPr>
          <p:cNvPr id="19" name="Text 17"/>
          <p:cNvSpPr/>
          <p:nvPr/>
        </p:nvSpPr>
        <p:spPr>
          <a:xfrm>
            <a:off x="453152" y="4206240"/>
            <a:ext cx="6704052" cy="165735"/>
          </a:xfrm>
          <a:prstGeom prst="rect">
            <a:avLst/>
          </a:prstGeom>
          <a:noFill/>
          <a:ln/>
        </p:spPr>
        <p:txBody>
          <a:bodyPr wrap="none" lIns="0" tIns="0" rIns="0" bIns="0" rtlCol="0" anchor="t"/>
          <a:lstStyle/>
          <a:p>
            <a:pPr algn="l" indent="0" marL="0">
              <a:lnSpc>
                <a:spcPts val="1300"/>
              </a:lnSpc>
              <a:buNone/>
            </a:pPr>
            <a:r>
              <a:rPr lang="en-US" sz="800" i="1" dirty="0">
                <a:solidFill>
                  <a:srgbClr val="E5E0DF"/>
                </a:solidFill>
                <a:latin typeface="Roboto Light" pitchFamily="34" charset="0"/>
                <a:ea typeface="Roboto Light" pitchFamily="34" charset="-122"/>
                <a:cs typeface="Roboto Light" pitchFamily="34" charset="-120"/>
              </a:rPr>
              <a:t>Optical Flow Output (Early Frames)</a:t>
            </a:r>
            <a:endParaRPr lang="en-US" sz="800" dirty="0"/>
          </a:p>
        </p:txBody>
      </p:sp>
      <p:pic>
        <p:nvPicPr>
          <p:cNvPr id="20" name="Image 0" descr="preencoded.png">    </p:cNvPr>
          <p:cNvPicPr>
            <a:picLocks noChangeAspect="1"/>
          </p:cNvPicPr>
          <p:nvPr/>
        </p:nvPicPr>
        <p:blipFill>
          <a:blip r:embed="rId1"/>
          <a:stretch>
            <a:fillRect/>
          </a:stretch>
        </p:blipFill>
        <p:spPr>
          <a:xfrm>
            <a:off x="453152" y="4517588"/>
            <a:ext cx="5628561" cy="3554849"/>
          </a:xfrm>
          <a:prstGeom prst="rect">
            <a:avLst/>
          </a:prstGeom>
        </p:spPr>
      </p:pic>
      <p:sp>
        <p:nvSpPr>
          <p:cNvPr id="21" name="Text 18"/>
          <p:cNvSpPr/>
          <p:nvPr/>
        </p:nvSpPr>
        <p:spPr>
          <a:xfrm>
            <a:off x="7480816" y="4206240"/>
            <a:ext cx="6704052" cy="165735"/>
          </a:xfrm>
          <a:prstGeom prst="rect">
            <a:avLst/>
          </a:prstGeom>
          <a:noFill/>
          <a:ln/>
        </p:spPr>
        <p:txBody>
          <a:bodyPr wrap="none" lIns="0" tIns="0" rIns="0" bIns="0" rtlCol="0" anchor="t"/>
          <a:lstStyle/>
          <a:p>
            <a:pPr algn="l" indent="0" marL="0">
              <a:lnSpc>
                <a:spcPts val="1300"/>
              </a:lnSpc>
              <a:buNone/>
            </a:pPr>
            <a:r>
              <a:rPr lang="en-US" sz="800" dirty="0">
                <a:solidFill>
                  <a:srgbClr val="E5E0DF"/>
                </a:solidFill>
                <a:latin typeface="Roboto Light" pitchFamily="34" charset="0"/>
                <a:ea typeface="Roboto Light" pitchFamily="34" charset="-122"/>
                <a:cs typeface="Roboto Light" pitchFamily="34" charset="-120"/>
              </a:rPr>
              <a:t>Motion Highlighted (Background Subtraction)</a:t>
            </a:r>
            <a:endParaRPr lang="en-US" sz="800" dirty="0"/>
          </a:p>
        </p:txBody>
      </p:sp>
      <p:pic>
        <p:nvPicPr>
          <p:cNvPr id="22" name="Image 1" descr="preencoded.png">    </p:cNvPr>
          <p:cNvPicPr>
            <a:picLocks noChangeAspect="1"/>
          </p:cNvPicPr>
          <p:nvPr/>
        </p:nvPicPr>
        <p:blipFill>
          <a:blip r:embed="rId2"/>
          <a:stretch>
            <a:fillRect/>
          </a:stretch>
        </p:blipFill>
        <p:spPr>
          <a:xfrm>
            <a:off x="7480816" y="4517588"/>
            <a:ext cx="5692616" cy="3554849"/>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674489"/>
            <a:ext cx="8814792" cy="708779"/>
          </a:xfrm>
          <a:prstGeom prst="rect">
            <a:avLst/>
          </a:prstGeom>
          <a:noFill/>
          <a:ln/>
        </p:spPr>
        <p:txBody>
          <a:bodyPr wrap="none" lIns="0" tIns="0" rIns="0" bIns="0" rtlCol="0" anchor="t"/>
          <a:lstStyle/>
          <a:p>
            <a:pPr algn="l" indent="0" marL="0">
              <a:lnSpc>
                <a:spcPts val="5550"/>
              </a:lnSpc>
              <a:buNone/>
            </a:pPr>
            <a:r>
              <a:rPr lang="en-US" sz="4450" dirty="0">
                <a:solidFill>
                  <a:srgbClr val="F2F2F3"/>
                </a:solidFill>
                <a:latin typeface="Poppins Light" pitchFamily="34" charset="0"/>
                <a:ea typeface="Poppins Light" pitchFamily="34" charset="-122"/>
                <a:cs typeface="Poppins Light" pitchFamily="34" charset="-120"/>
              </a:rPr>
              <a:t>Comparative Results &amp; Analysis</a:t>
            </a:r>
            <a:endParaRPr lang="en-US" sz="4450" dirty="0"/>
          </a:p>
        </p:txBody>
      </p:sp>
      <p:sp>
        <p:nvSpPr>
          <p:cNvPr id="3" name="Text 1"/>
          <p:cNvSpPr/>
          <p:nvPr/>
        </p:nvSpPr>
        <p:spPr>
          <a:xfrm>
            <a:off x="793790" y="1836896"/>
            <a:ext cx="13042821" cy="362903"/>
          </a:xfrm>
          <a:prstGeom prst="rect">
            <a:avLst/>
          </a:prstGeom>
          <a:noFill/>
          <a:ln/>
        </p:spPr>
        <p:txBody>
          <a:bodyPr wrap="none" lIns="0" tIns="0" rIns="0" bIns="0" rtlCol="0" anchor="t"/>
          <a:lstStyle/>
          <a:p>
            <a:pPr algn="l" indent="0" marL="0">
              <a:lnSpc>
                <a:spcPts val="2850"/>
              </a:lnSpc>
              <a:buNone/>
            </a:pPr>
            <a:r>
              <a:rPr lang="en-US" sz="1750" dirty="0">
                <a:solidFill>
                  <a:srgbClr val="E5E0DF"/>
                </a:solidFill>
                <a:latin typeface="Roboto Light" pitchFamily="34" charset="0"/>
                <a:ea typeface="Roboto Light" pitchFamily="34" charset="-122"/>
                <a:cs typeface="Roboto Light" pitchFamily="34" charset="-120"/>
              </a:rPr>
              <a:t>Multi-method motion analysis demonstrates complementary strengths of optical flow and background subtraction approaches.</a:t>
            </a:r>
            <a:endParaRPr lang="en-US" sz="1750" dirty="0"/>
          </a:p>
        </p:txBody>
      </p:sp>
      <p:sp>
        <p:nvSpPr>
          <p:cNvPr id="4" name="Text 2"/>
          <p:cNvSpPr/>
          <p:nvPr/>
        </p:nvSpPr>
        <p:spPr>
          <a:xfrm>
            <a:off x="793790" y="2681764"/>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E5E0DF"/>
                </a:solidFill>
                <a:latin typeface="Poppins Light" pitchFamily="34" charset="0"/>
                <a:ea typeface="Poppins Light" pitchFamily="34" charset="-122"/>
                <a:cs typeface="Poppins Light" pitchFamily="34" charset="-120"/>
              </a:rPr>
              <a:t>Original Frame</a:t>
            </a:r>
            <a:endParaRPr lang="en-US" sz="2200" dirty="0"/>
          </a:p>
        </p:txBody>
      </p:sp>
      <p:sp>
        <p:nvSpPr>
          <p:cNvPr id="5" name="Text 3"/>
          <p:cNvSpPr/>
          <p:nvPr/>
        </p:nvSpPr>
        <p:spPr>
          <a:xfrm>
            <a:off x="793790" y="3172182"/>
            <a:ext cx="3048000" cy="1088708"/>
          </a:xfrm>
          <a:prstGeom prst="rect">
            <a:avLst/>
          </a:prstGeom>
          <a:noFill/>
          <a:ln/>
        </p:spPr>
        <p:txBody>
          <a:bodyPr wrap="square" lIns="0" tIns="0" rIns="0" bIns="0" rtlCol="0" anchor="t"/>
          <a:lstStyle/>
          <a:p>
            <a:pPr algn="l" indent="0" marL="0">
              <a:lnSpc>
                <a:spcPts val="2850"/>
              </a:lnSpc>
              <a:buNone/>
            </a:pPr>
            <a:r>
              <a:rPr lang="en-US" sz="1750" dirty="0">
                <a:solidFill>
                  <a:srgbClr val="E5E0DF"/>
                </a:solidFill>
                <a:latin typeface="Roboto Light" pitchFamily="34" charset="0"/>
                <a:ea typeface="Roboto Light" pitchFamily="34" charset="-122"/>
                <a:cs typeface="Roboto Light" pitchFamily="34" charset="-120"/>
              </a:rPr>
              <a:t>Unprocessed video frame showing baseline scene content and motion subjects.</a:t>
            </a:r>
            <a:endParaRPr lang="en-US" sz="1750" dirty="0"/>
          </a:p>
        </p:txBody>
      </p:sp>
      <p:sp>
        <p:nvSpPr>
          <p:cNvPr id="6" name="Text 4"/>
          <p:cNvSpPr/>
          <p:nvPr/>
        </p:nvSpPr>
        <p:spPr>
          <a:xfrm>
            <a:off x="4125278" y="2681764"/>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E5E0DF"/>
                </a:solidFill>
                <a:latin typeface="Poppins Light" pitchFamily="34" charset="0"/>
                <a:ea typeface="Poppins Light" pitchFamily="34" charset="-122"/>
                <a:cs typeface="Poppins Light" pitchFamily="34" charset="-120"/>
              </a:rPr>
              <a:t>Optical Flow (HSV)</a:t>
            </a:r>
            <a:endParaRPr lang="en-US" sz="2200" dirty="0"/>
          </a:p>
        </p:txBody>
      </p:sp>
      <p:sp>
        <p:nvSpPr>
          <p:cNvPr id="7" name="Text 5"/>
          <p:cNvSpPr/>
          <p:nvPr/>
        </p:nvSpPr>
        <p:spPr>
          <a:xfrm>
            <a:off x="4125278" y="3172182"/>
            <a:ext cx="3048119" cy="1088708"/>
          </a:xfrm>
          <a:prstGeom prst="rect">
            <a:avLst/>
          </a:prstGeom>
          <a:noFill/>
          <a:ln/>
        </p:spPr>
        <p:txBody>
          <a:bodyPr wrap="square" lIns="0" tIns="0" rIns="0" bIns="0" rtlCol="0" anchor="t"/>
          <a:lstStyle/>
          <a:p>
            <a:pPr algn="l" indent="0" marL="0">
              <a:lnSpc>
                <a:spcPts val="2850"/>
              </a:lnSpc>
              <a:buNone/>
            </a:pPr>
            <a:r>
              <a:rPr lang="en-US" sz="1750" dirty="0">
                <a:solidFill>
                  <a:srgbClr val="E5E0DF"/>
                </a:solidFill>
                <a:latin typeface="Roboto Light" pitchFamily="34" charset="0"/>
                <a:ea typeface="Roboto Light" pitchFamily="34" charset="-122"/>
                <a:cs typeface="Roboto Light" pitchFamily="34" charset="-120"/>
              </a:rPr>
              <a:t>Color-encoded motion vectors revealing pixel-level direction and speed information.</a:t>
            </a:r>
            <a:endParaRPr lang="en-US" sz="1750" dirty="0"/>
          </a:p>
        </p:txBody>
      </p:sp>
      <p:sp>
        <p:nvSpPr>
          <p:cNvPr id="8" name="Text 6"/>
          <p:cNvSpPr/>
          <p:nvPr/>
        </p:nvSpPr>
        <p:spPr>
          <a:xfrm>
            <a:off x="7456884" y="2681764"/>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E5E0DF"/>
                </a:solidFill>
                <a:latin typeface="Poppins Light" pitchFamily="34" charset="0"/>
                <a:ea typeface="Poppins Light" pitchFamily="34" charset="-122"/>
                <a:cs typeface="Poppins Light" pitchFamily="34" charset="-120"/>
              </a:rPr>
              <a:t>Motion Mask</a:t>
            </a:r>
            <a:endParaRPr lang="en-US" sz="2200" dirty="0"/>
          </a:p>
        </p:txBody>
      </p:sp>
      <p:sp>
        <p:nvSpPr>
          <p:cNvPr id="9" name="Text 7"/>
          <p:cNvSpPr/>
          <p:nvPr/>
        </p:nvSpPr>
        <p:spPr>
          <a:xfrm>
            <a:off x="7456884" y="3172182"/>
            <a:ext cx="3048119" cy="1088708"/>
          </a:xfrm>
          <a:prstGeom prst="rect">
            <a:avLst/>
          </a:prstGeom>
          <a:noFill/>
          <a:ln/>
        </p:spPr>
        <p:txBody>
          <a:bodyPr wrap="square" lIns="0" tIns="0" rIns="0" bIns="0" rtlCol="0" anchor="t"/>
          <a:lstStyle/>
          <a:p>
            <a:pPr algn="l" indent="0" marL="0">
              <a:lnSpc>
                <a:spcPts val="2850"/>
              </a:lnSpc>
              <a:buNone/>
            </a:pPr>
            <a:r>
              <a:rPr lang="en-US" sz="1750" dirty="0">
                <a:solidFill>
                  <a:srgbClr val="E5E0DF"/>
                </a:solidFill>
                <a:latin typeface="Roboto Light" pitchFamily="34" charset="0"/>
                <a:ea typeface="Roboto Light" pitchFamily="34" charset="-122"/>
                <a:cs typeface="Roboto Light" pitchFamily="34" charset="-120"/>
              </a:rPr>
              <a:t>Binary representation of thresholded flow magnitude isolating dynamic regions.</a:t>
            </a:r>
            <a:endParaRPr lang="en-US" sz="1750" dirty="0"/>
          </a:p>
        </p:txBody>
      </p:sp>
      <p:sp>
        <p:nvSpPr>
          <p:cNvPr id="10" name="Text 8"/>
          <p:cNvSpPr/>
          <p:nvPr/>
        </p:nvSpPr>
        <p:spPr>
          <a:xfrm>
            <a:off x="10788491" y="2681764"/>
            <a:ext cx="3048119" cy="708660"/>
          </a:xfrm>
          <a:prstGeom prst="rect">
            <a:avLst/>
          </a:prstGeom>
          <a:noFill/>
          <a:ln/>
        </p:spPr>
        <p:txBody>
          <a:bodyPr wrap="square" lIns="0" tIns="0" rIns="0" bIns="0" rtlCol="0" anchor="t"/>
          <a:lstStyle/>
          <a:p>
            <a:pPr algn="l" indent="0" marL="0">
              <a:lnSpc>
                <a:spcPts val="2750"/>
              </a:lnSpc>
              <a:buNone/>
            </a:pPr>
            <a:r>
              <a:rPr lang="en-US" sz="2200" dirty="0">
                <a:solidFill>
                  <a:srgbClr val="E5E0DF"/>
                </a:solidFill>
                <a:latin typeface="Poppins Light" pitchFamily="34" charset="0"/>
                <a:ea typeface="Poppins Light" pitchFamily="34" charset="-122"/>
                <a:cs typeface="Poppins Light" pitchFamily="34" charset="-120"/>
              </a:rPr>
              <a:t>Background Subtraction</a:t>
            </a:r>
            <a:endParaRPr lang="en-US" sz="2200" dirty="0"/>
          </a:p>
        </p:txBody>
      </p:sp>
      <p:sp>
        <p:nvSpPr>
          <p:cNvPr id="11" name="Text 9"/>
          <p:cNvSpPr/>
          <p:nvPr/>
        </p:nvSpPr>
        <p:spPr>
          <a:xfrm>
            <a:off x="10788491" y="3526512"/>
            <a:ext cx="3048119" cy="1088708"/>
          </a:xfrm>
          <a:prstGeom prst="rect">
            <a:avLst/>
          </a:prstGeom>
          <a:noFill/>
          <a:ln/>
        </p:spPr>
        <p:txBody>
          <a:bodyPr wrap="square" lIns="0" tIns="0" rIns="0" bIns="0" rtlCol="0" anchor="t"/>
          <a:lstStyle/>
          <a:p>
            <a:pPr algn="l" indent="0" marL="0">
              <a:lnSpc>
                <a:spcPts val="2850"/>
              </a:lnSpc>
              <a:buNone/>
            </a:pPr>
            <a:r>
              <a:rPr lang="en-US" sz="1750" dirty="0">
                <a:solidFill>
                  <a:srgbClr val="E5E0DF"/>
                </a:solidFill>
                <a:latin typeface="Roboto Light" pitchFamily="34" charset="0"/>
                <a:ea typeface="Roboto Light" pitchFamily="34" charset="-122"/>
                <a:cs typeface="Roboto Light" pitchFamily="34" charset="-120"/>
              </a:rPr>
              <a:t>Foreground segmentation using MOG2 model for robust moving object isolation.</a:t>
            </a:r>
            <a:endParaRPr lang="en-US" sz="1750" dirty="0"/>
          </a:p>
        </p:txBody>
      </p:sp>
      <p:sp>
        <p:nvSpPr>
          <p:cNvPr id="12" name="Text 10"/>
          <p:cNvSpPr/>
          <p:nvPr/>
        </p:nvSpPr>
        <p:spPr>
          <a:xfrm>
            <a:off x="793790" y="4955381"/>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F2F2F3"/>
                </a:solidFill>
                <a:latin typeface="Poppins Light" pitchFamily="34" charset="0"/>
                <a:ea typeface="Poppins Light" pitchFamily="34" charset="-122"/>
                <a:cs typeface="Poppins Light" pitchFamily="34" charset="-120"/>
              </a:rPr>
              <a:t>Key Observations</a:t>
            </a:r>
            <a:endParaRPr lang="en-US" sz="2200" dirty="0"/>
          </a:p>
        </p:txBody>
      </p:sp>
      <p:pic>
        <p:nvPicPr>
          <p:cNvPr id="13" name="Image 0"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878800" y="5661184"/>
            <a:ext cx="340162" cy="340162"/>
          </a:xfrm>
          <a:prstGeom prst="rect">
            <a:avLst/>
          </a:prstGeom>
        </p:spPr>
      </p:pic>
      <p:sp>
        <p:nvSpPr>
          <p:cNvPr id="14" name="Text 11"/>
          <p:cNvSpPr/>
          <p:nvPr/>
        </p:nvSpPr>
        <p:spPr>
          <a:xfrm>
            <a:off x="1530906" y="5649873"/>
            <a:ext cx="5642491" cy="725805"/>
          </a:xfrm>
          <a:prstGeom prst="rect">
            <a:avLst/>
          </a:prstGeom>
          <a:noFill/>
          <a:ln/>
        </p:spPr>
        <p:txBody>
          <a:bodyPr wrap="square" lIns="0" tIns="0" rIns="0" bIns="0" rtlCol="0" anchor="t"/>
          <a:lstStyle/>
          <a:p>
            <a:pPr algn="l" indent="0" marL="0">
              <a:lnSpc>
                <a:spcPts val="2850"/>
              </a:lnSpc>
              <a:buNone/>
            </a:pPr>
            <a:r>
              <a:rPr lang="en-US" sz="1750" dirty="0">
                <a:solidFill>
                  <a:srgbClr val="E5E0DF"/>
                </a:solidFill>
                <a:latin typeface="Roboto Light" pitchFamily="34" charset="0"/>
                <a:ea typeface="Roboto Light" pitchFamily="34" charset="-122"/>
                <a:cs typeface="Roboto Light" pitchFamily="34" charset="-120"/>
              </a:rPr>
              <a:t>Optical flow provides continuous pixel-wise motion estimation with directional information.</a:t>
            </a:r>
            <a:endParaRPr lang="en-US" sz="1750" dirty="0"/>
          </a:p>
        </p:txBody>
      </p:sp>
      <p:pic>
        <p:nvPicPr>
          <p:cNvPr id="15" name="Image 1" descr="preencoded.png">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41895" y="5661184"/>
            <a:ext cx="340162" cy="340162"/>
          </a:xfrm>
          <a:prstGeom prst="rect">
            <a:avLst/>
          </a:prstGeom>
        </p:spPr>
      </p:pic>
      <p:sp>
        <p:nvSpPr>
          <p:cNvPr id="16" name="Text 12"/>
          <p:cNvSpPr/>
          <p:nvPr/>
        </p:nvSpPr>
        <p:spPr>
          <a:xfrm>
            <a:off x="8194000" y="5649873"/>
            <a:ext cx="5642610" cy="725805"/>
          </a:xfrm>
          <a:prstGeom prst="rect">
            <a:avLst/>
          </a:prstGeom>
          <a:noFill/>
          <a:ln/>
        </p:spPr>
        <p:txBody>
          <a:bodyPr wrap="square" lIns="0" tIns="0" rIns="0" bIns="0" rtlCol="0" anchor="t"/>
          <a:lstStyle/>
          <a:p>
            <a:pPr algn="l" indent="0" marL="0">
              <a:lnSpc>
                <a:spcPts val="2850"/>
              </a:lnSpc>
              <a:buNone/>
            </a:pPr>
            <a:r>
              <a:rPr lang="en-US" sz="1750" dirty="0">
                <a:solidFill>
                  <a:srgbClr val="E5E0DF"/>
                </a:solidFill>
                <a:latin typeface="Roboto Light" pitchFamily="34" charset="0"/>
                <a:ea typeface="Roboto Light" pitchFamily="34" charset="-122"/>
                <a:cs typeface="Roboto Light" pitchFamily="34" charset="-120"/>
              </a:rPr>
              <a:t>Color intensity directly represents movement magnitude for intuitive interpretation.</a:t>
            </a:r>
            <a:endParaRPr lang="en-US" sz="1750" dirty="0"/>
          </a:p>
        </p:txBody>
      </p:sp>
      <p:pic>
        <p:nvPicPr>
          <p:cNvPr id="17" name="Image 2" descr="preencoded.png">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78800" y="6840617"/>
            <a:ext cx="340162" cy="340162"/>
          </a:xfrm>
          <a:prstGeom prst="rect">
            <a:avLst/>
          </a:prstGeom>
        </p:spPr>
      </p:pic>
      <p:sp>
        <p:nvSpPr>
          <p:cNvPr id="18" name="Text 13"/>
          <p:cNvSpPr/>
          <p:nvPr/>
        </p:nvSpPr>
        <p:spPr>
          <a:xfrm>
            <a:off x="1530906" y="6829306"/>
            <a:ext cx="5642491" cy="725805"/>
          </a:xfrm>
          <a:prstGeom prst="rect">
            <a:avLst/>
          </a:prstGeom>
          <a:noFill/>
          <a:ln/>
        </p:spPr>
        <p:txBody>
          <a:bodyPr wrap="square" lIns="0" tIns="0" rIns="0" bIns="0" rtlCol="0" anchor="t"/>
          <a:lstStyle/>
          <a:p>
            <a:pPr algn="l" indent="0" marL="0">
              <a:lnSpc>
                <a:spcPts val="2850"/>
              </a:lnSpc>
              <a:buNone/>
            </a:pPr>
            <a:r>
              <a:rPr lang="en-US" sz="1750" dirty="0">
                <a:solidFill>
                  <a:srgbClr val="E5E0DF"/>
                </a:solidFill>
                <a:latin typeface="Roboto Light" pitchFamily="34" charset="0"/>
                <a:ea typeface="Roboto Light" pitchFamily="34" charset="-122"/>
                <a:cs typeface="Roboto Light" pitchFamily="34" charset="-120"/>
              </a:rPr>
              <a:t>Background subtraction delivers clean foreground silhouettes for object-level tracking.</a:t>
            </a:r>
            <a:endParaRPr lang="en-US" sz="1750" dirty="0"/>
          </a:p>
        </p:txBody>
      </p:sp>
      <p:pic>
        <p:nvPicPr>
          <p:cNvPr id="19" name="Image 3" descr="preencoded.png">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541895" y="6840617"/>
            <a:ext cx="340162" cy="340162"/>
          </a:xfrm>
          <a:prstGeom prst="rect">
            <a:avLst/>
          </a:prstGeom>
        </p:spPr>
      </p:pic>
      <p:sp>
        <p:nvSpPr>
          <p:cNvPr id="20" name="Text 14"/>
          <p:cNvSpPr/>
          <p:nvPr/>
        </p:nvSpPr>
        <p:spPr>
          <a:xfrm>
            <a:off x="8194000" y="6829306"/>
            <a:ext cx="5642610" cy="725805"/>
          </a:xfrm>
          <a:prstGeom prst="rect">
            <a:avLst/>
          </a:prstGeom>
          <a:noFill/>
          <a:ln/>
        </p:spPr>
        <p:txBody>
          <a:bodyPr wrap="square" lIns="0" tIns="0" rIns="0" bIns="0" rtlCol="0" anchor="t"/>
          <a:lstStyle/>
          <a:p>
            <a:pPr algn="l" indent="0" marL="0">
              <a:lnSpc>
                <a:spcPts val="2850"/>
              </a:lnSpc>
              <a:buNone/>
            </a:pPr>
            <a:r>
              <a:rPr lang="en-US" sz="1750" dirty="0">
                <a:solidFill>
                  <a:srgbClr val="E5E0DF"/>
                </a:solidFill>
                <a:latin typeface="Roboto Light" pitchFamily="34" charset="0"/>
                <a:ea typeface="Roboto Light" pitchFamily="34" charset="-122"/>
                <a:cs typeface="Roboto Light" pitchFamily="34" charset="-120"/>
              </a:rPr>
              <a:t>Combined methods enhance tracking robustness through complementary motion signatures.</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572095" y="620435"/>
            <a:ext cx="6367343" cy="510778"/>
          </a:xfrm>
          <a:prstGeom prst="rect">
            <a:avLst/>
          </a:prstGeom>
          <a:noFill/>
          <a:ln/>
        </p:spPr>
        <p:txBody>
          <a:bodyPr wrap="none" lIns="0" tIns="0" rIns="0" bIns="0" rtlCol="0" anchor="t"/>
          <a:lstStyle/>
          <a:p>
            <a:pPr algn="l" indent="0" marL="0">
              <a:lnSpc>
                <a:spcPts val="4000"/>
              </a:lnSpc>
              <a:buNone/>
            </a:pPr>
            <a:r>
              <a:rPr lang="en-US" sz="3200" dirty="0">
                <a:solidFill>
                  <a:srgbClr val="F2F2F3"/>
                </a:solidFill>
                <a:latin typeface="Poppins Light" pitchFamily="34" charset="0"/>
                <a:ea typeface="Poppins Light" pitchFamily="34" charset="-122"/>
                <a:cs typeface="Poppins Light" pitchFamily="34" charset="-120"/>
              </a:rPr>
              <a:t>Conclusions &amp; Future Directions</a:t>
            </a:r>
            <a:endParaRPr lang="en-US" sz="3200" dirty="0"/>
          </a:p>
        </p:txBody>
      </p:sp>
      <p:sp>
        <p:nvSpPr>
          <p:cNvPr id="4" name="Text 1"/>
          <p:cNvSpPr/>
          <p:nvPr/>
        </p:nvSpPr>
        <p:spPr>
          <a:xfrm>
            <a:off x="572095" y="1539716"/>
            <a:ext cx="2043232" cy="255389"/>
          </a:xfrm>
          <a:prstGeom prst="rect">
            <a:avLst/>
          </a:prstGeom>
          <a:noFill/>
          <a:ln/>
        </p:spPr>
        <p:txBody>
          <a:bodyPr wrap="none" lIns="0" tIns="0" rIns="0" bIns="0" rtlCol="0" anchor="t"/>
          <a:lstStyle/>
          <a:p>
            <a:pPr algn="l" indent="0" marL="0">
              <a:lnSpc>
                <a:spcPts val="2000"/>
              </a:lnSpc>
              <a:buNone/>
            </a:pPr>
            <a:r>
              <a:rPr lang="en-US" sz="1600" dirty="0">
                <a:solidFill>
                  <a:srgbClr val="F2F2F3"/>
                </a:solidFill>
                <a:latin typeface="Poppins Light" pitchFamily="34" charset="0"/>
                <a:ea typeface="Poppins Light" pitchFamily="34" charset="-122"/>
                <a:cs typeface="Poppins Light" pitchFamily="34" charset="-120"/>
              </a:rPr>
              <a:t>Conclusions</a:t>
            </a:r>
            <a:endParaRPr lang="en-US" sz="1600" dirty="0"/>
          </a:p>
        </p:txBody>
      </p:sp>
      <p:sp>
        <p:nvSpPr>
          <p:cNvPr id="5" name="Text 2"/>
          <p:cNvSpPr/>
          <p:nvPr/>
        </p:nvSpPr>
        <p:spPr>
          <a:xfrm>
            <a:off x="572095" y="1958459"/>
            <a:ext cx="3800594" cy="1568768"/>
          </a:xfrm>
          <a:prstGeom prst="rect">
            <a:avLst/>
          </a:prstGeom>
          <a:noFill/>
          <a:ln/>
        </p:spPr>
        <p:txBody>
          <a:bodyPr wrap="square" lIns="0" tIns="0" rIns="0" bIns="0" rtlCol="0" anchor="t"/>
          <a:lstStyle/>
          <a:p>
            <a:pPr algn="l" indent="0" marL="0">
              <a:lnSpc>
                <a:spcPts val="2050"/>
              </a:lnSpc>
              <a:buNone/>
            </a:pPr>
            <a:r>
              <a:rPr lang="en-US" sz="1250" dirty="0">
                <a:solidFill>
                  <a:srgbClr val="E5E0DF"/>
                </a:solidFill>
                <a:latin typeface="Roboto Light" pitchFamily="34" charset="0"/>
                <a:ea typeface="Roboto Light" pitchFamily="34" charset="-122"/>
                <a:cs typeface="Roboto Light" pitchFamily="34" charset="-120"/>
              </a:rPr>
              <a:t>Optical flow effectively detects and visualizes object motion in video sequences through dense motion estimation. Integration with background subtraction creates robust motion detection pipelines suitable for surveillance, autonomous systems, and robotics applications.</a:t>
            </a:r>
            <a:endParaRPr lang="en-US" sz="1250" dirty="0"/>
          </a:p>
        </p:txBody>
      </p:sp>
      <p:sp>
        <p:nvSpPr>
          <p:cNvPr id="6" name="Text 3"/>
          <p:cNvSpPr/>
          <p:nvPr/>
        </p:nvSpPr>
        <p:spPr>
          <a:xfrm>
            <a:off x="572095" y="3690580"/>
            <a:ext cx="2043232" cy="255389"/>
          </a:xfrm>
          <a:prstGeom prst="rect">
            <a:avLst/>
          </a:prstGeom>
          <a:noFill/>
          <a:ln/>
        </p:spPr>
        <p:txBody>
          <a:bodyPr wrap="none" lIns="0" tIns="0" rIns="0" bIns="0" rtlCol="0" anchor="t"/>
          <a:lstStyle/>
          <a:p>
            <a:pPr algn="l" indent="0" marL="0">
              <a:lnSpc>
                <a:spcPts val="2000"/>
              </a:lnSpc>
              <a:buNone/>
            </a:pPr>
            <a:r>
              <a:rPr lang="en-US" sz="1600" dirty="0">
                <a:solidFill>
                  <a:srgbClr val="F2F2F3"/>
                </a:solidFill>
                <a:latin typeface="Poppins Light" pitchFamily="34" charset="0"/>
                <a:ea typeface="Poppins Light" pitchFamily="34" charset="-122"/>
                <a:cs typeface="Poppins Light" pitchFamily="34" charset="-120"/>
              </a:rPr>
              <a:t>Key Achievements</a:t>
            </a:r>
            <a:endParaRPr lang="en-US" sz="1600" dirty="0"/>
          </a:p>
        </p:txBody>
      </p:sp>
      <p:sp>
        <p:nvSpPr>
          <p:cNvPr id="7" name="Text 4"/>
          <p:cNvSpPr/>
          <p:nvPr/>
        </p:nvSpPr>
        <p:spPr>
          <a:xfrm>
            <a:off x="572095" y="4109323"/>
            <a:ext cx="3800594" cy="522922"/>
          </a:xfrm>
          <a:prstGeom prst="rect">
            <a:avLst/>
          </a:prstGeom>
          <a:noFill/>
          <a:ln/>
        </p:spPr>
        <p:txBody>
          <a:bodyPr wrap="square" lIns="0" tIns="0" rIns="0" bIns="0" rtlCol="0" anchor="t"/>
          <a:lstStyle/>
          <a:p>
            <a:pPr algn="l" marL="342900" indent="-342900">
              <a:lnSpc>
                <a:spcPts val="2050"/>
              </a:lnSpc>
              <a:buSzPct val="100000"/>
              <a:buChar char="•"/>
            </a:pPr>
            <a:r>
              <a:rPr lang="en-US" sz="1250" dirty="0">
                <a:solidFill>
                  <a:srgbClr val="E5E0DF"/>
                </a:solidFill>
                <a:latin typeface="Roboto Light" pitchFamily="34" charset="0"/>
                <a:ea typeface="Roboto Light" pitchFamily="34" charset="-122"/>
                <a:cs typeface="Roboto Light" pitchFamily="34" charset="-120"/>
              </a:rPr>
              <a:t>Successful dense optical flow implementation and visualization</a:t>
            </a:r>
            <a:endParaRPr lang="en-US" sz="1250" dirty="0"/>
          </a:p>
        </p:txBody>
      </p:sp>
      <p:sp>
        <p:nvSpPr>
          <p:cNvPr id="8" name="Text 5"/>
          <p:cNvSpPr/>
          <p:nvPr/>
        </p:nvSpPr>
        <p:spPr>
          <a:xfrm>
            <a:off x="572095" y="4689396"/>
            <a:ext cx="3800594" cy="522922"/>
          </a:xfrm>
          <a:prstGeom prst="rect">
            <a:avLst/>
          </a:prstGeom>
          <a:noFill/>
          <a:ln/>
        </p:spPr>
        <p:txBody>
          <a:bodyPr wrap="square" lIns="0" tIns="0" rIns="0" bIns="0" rtlCol="0" anchor="t"/>
          <a:lstStyle/>
          <a:p>
            <a:pPr algn="l" marL="342900" indent="-342900">
              <a:lnSpc>
                <a:spcPts val="2050"/>
              </a:lnSpc>
              <a:buSzPct val="100000"/>
              <a:buChar char="•"/>
            </a:pPr>
            <a:r>
              <a:rPr lang="en-US" sz="1250" dirty="0">
                <a:solidFill>
                  <a:srgbClr val="E5E0DF"/>
                </a:solidFill>
                <a:latin typeface="Roboto Light" pitchFamily="34" charset="0"/>
                <a:ea typeface="Roboto Light" pitchFamily="34" charset="-122"/>
                <a:cs typeface="Roboto Light" pitchFamily="34" charset="-120"/>
              </a:rPr>
              <a:t>Effective motion region detection via magnitude thresholding</a:t>
            </a:r>
            <a:endParaRPr lang="en-US" sz="1250" dirty="0"/>
          </a:p>
        </p:txBody>
      </p:sp>
      <p:sp>
        <p:nvSpPr>
          <p:cNvPr id="9" name="Text 6"/>
          <p:cNvSpPr/>
          <p:nvPr/>
        </p:nvSpPr>
        <p:spPr>
          <a:xfrm>
            <a:off x="572095" y="5269468"/>
            <a:ext cx="3800594" cy="261461"/>
          </a:xfrm>
          <a:prstGeom prst="rect">
            <a:avLst/>
          </a:prstGeom>
          <a:noFill/>
          <a:ln/>
        </p:spPr>
        <p:txBody>
          <a:bodyPr wrap="none" lIns="0" tIns="0" rIns="0" bIns="0" rtlCol="0" anchor="t"/>
          <a:lstStyle/>
          <a:p>
            <a:pPr algn="l" marL="342900" indent="-342900">
              <a:lnSpc>
                <a:spcPts val="2050"/>
              </a:lnSpc>
              <a:buSzPct val="100000"/>
              <a:buChar char="•"/>
            </a:pPr>
            <a:r>
              <a:rPr lang="en-US" sz="1250" dirty="0">
                <a:solidFill>
                  <a:srgbClr val="E5E0DF"/>
                </a:solidFill>
                <a:latin typeface="Roboto Light" pitchFamily="34" charset="0"/>
                <a:ea typeface="Roboto Light" pitchFamily="34" charset="-122"/>
                <a:cs typeface="Roboto Light" pitchFamily="34" charset="-120"/>
              </a:rPr>
              <a:t>Validated background subtraction performance</a:t>
            </a:r>
            <a:endParaRPr lang="en-US" sz="1250" dirty="0"/>
          </a:p>
        </p:txBody>
      </p:sp>
      <p:sp>
        <p:nvSpPr>
          <p:cNvPr id="10" name="Text 7"/>
          <p:cNvSpPr/>
          <p:nvPr/>
        </p:nvSpPr>
        <p:spPr>
          <a:xfrm>
            <a:off x="572095" y="5588079"/>
            <a:ext cx="3800594" cy="261461"/>
          </a:xfrm>
          <a:prstGeom prst="rect">
            <a:avLst/>
          </a:prstGeom>
          <a:noFill/>
          <a:ln/>
        </p:spPr>
        <p:txBody>
          <a:bodyPr wrap="none" lIns="0" tIns="0" rIns="0" bIns="0" rtlCol="0" anchor="t"/>
          <a:lstStyle/>
          <a:p>
            <a:pPr algn="l" marL="342900" indent="-342900">
              <a:lnSpc>
                <a:spcPts val="2050"/>
              </a:lnSpc>
              <a:buSzPct val="100000"/>
              <a:buChar char="•"/>
            </a:pPr>
            <a:r>
              <a:rPr lang="en-US" sz="1250" dirty="0">
                <a:solidFill>
                  <a:srgbClr val="E5E0DF"/>
                </a:solidFill>
                <a:latin typeface="Roboto Light" pitchFamily="34" charset="0"/>
                <a:ea typeface="Roboto Light" pitchFamily="34" charset="-122"/>
                <a:cs typeface="Roboto Light" pitchFamily="34" charset="-120"/>
              </a:rPr>
              <a:t>Demonstrated complementary method strengths</a:t>
            </a:r>
            <a:endParaRPr lang="en-US" sz="1250" dirty="0"/>
          </a:p>
        </p:txBody>
      </p:sp>
      <p:sp>
        <p:nvSpPr>
          <p:cNvPr id="11" name="Text 8"/>
          <p:cNvSpPr/>
          <p:nvPr/>
        </p:nvSpPr>
        <p:spPr>
          <a:xfrm>
            <a:off x="4778931" y="1539716"/>
            <a:ext cx="2043232" cy="255389"/>
          </a:xfrm>
          <a:prstGeom prst="rect">
            <a:avLst/>
          </a:prstGeom>
          <a:noFill/>
          <a:ln/>
        </p:spPr>
        <p:txBody>
          <a:bodyPr wrap="none" lIns="0" tIns="0" rIns="0" bIns="0" rtlCol="0" anchor="t"/>
          <a:lstStyle/>
          <a:p>
            <a:pPr algn="l" indent="0" marL="0">
              <a:lnSpc>
                <a:spcPts val="2000"/>
              </a:lnSpc>
              <a:buNone/>
            </a:pPr>
            <a:r>
              <a:rPr lang="en-US" sz="1600" dirty="0">
                <a:solidFill>
                  <a:srgbClr val="F2F2F3"/>
                </a:solidFill>
                <a:latin typeface="Poppins Light" pitchFamily="34" charset="0"/>
                <a:ea typeface="Poppins Light" pitchFamily="34" charset="-122"/>
                <a:cs typeface="Poppins Light" pitchFamily="34" charset="-120"/>
              </a:rPr>
              <a:t>Future Scope</a:t>
            </a:r>
            <a:endParaRPr lang="en-US" sz="1600" dirty="0"/>
          </a:p>
        </p:txBody>
      </p:sp>
      <p:sp>
        <p:nvSpPr>
          <p:cNvPr id="12" name="Shape 9"/>
          <p:cNvSpPr/>
          <p:nvPr/>
        </p:nvSpPr>
        <p:spPr>
          <a:xfrm>
            <a:off x="4778931" y="1978938"/>
            <a:ext cx="3800594" cy="1575554"/>
          </a:xfrm>
          <a:prstGeom prst="roundRect">
            <a:avLst>
              <a:gd name="adj" fmla="val 4357"/>
            </a:avLst>
          </a:prstGeom>
          <a:solidFill>
            <a:srgbClr val="050505"/>
          </a:solidFill>
          <a:ln w="22860">
            <a:solidFill>
              <a:srgbClr val="56565B"/>
            </a:solidFill>
            <a:prstDash val="solid"/>
          </a:ln>
        </p:spPr>
      </p:sp>
      <p:sp>
        <p:nvSpPr>
          <p:cNvPr id="13" name="Text 10"/>
          <p:cNvSpPr/>
          <p:nvPr/>
        </p:nvSpPr>
        <p:spPr>
          <a:xfrm>
            <a:off x="4965144" y="2165152"/>
            <a:ext cx="2155746" cy="255389"/>
          </a:xfrm>
          <a:prstGeom prst="rect">
            <a:avLst/>
          </a:prstGeom>
          <a:noFill/>
          <a:ln/>
        </p:spPr>
        <p:txBody>
          <a:bodyPr wrap="none" lIns="0" tIns="0" rIns="0" bIns="0" rtlCol="0" anchor="t"/>
          <a:lstStyle/>
          <a:p>
            <a:pPr algn="l" indent="0" marL="0">
              <a:lnSpc>
                <a:spcPts val="2000"/>
              </a:lnSpc>
              <a:buNone/>
            </a:pPr>
            <a:r>
              <a:rPr lang="en-US" sz="1600" dirty="0">
                <a:solidFill>
                  <a:srgbClr val="E5E0DF"/>
                </a:solidFill>
                <a:latin typeface="Poppins Light" pitchFamily="34" charset="0"/>
                <a:ea typeface="Poppins Light" pitchFamily="34" charset="-122"/>
                <a:cs typeface="Poppins Light" pitchFamily="34" charset="-120"/>
              </a:rPr>
              <a:t>Multi-Object Tracking</a:t>
            </a:r>
            <a:endParaRPr lang="en-US" sz="1600" dirty="0"/>
          </a:p>
        </p:txBody>
      </p:sp>
      <p:sp>
        <p:nvSpPr>
          <p:cNvPr id="14" name="Text 11"/>
          <p:cNvSpPr/>
          <p:nvPr/>
        </p:nvSpPr>
        <p:spPr>
          <a:xfrm>
            <a:off x="4965144" y="2583894"/>
            <a:ext cx="3428167" cy="784384"/>
          </a:xfrm>
          <a:prstGeom prst="rect">
            <a:avLst/>
          </a:prstGeom>
          <a:noFill/>
          <a:ln/>
        </p:spPr>
        <p:txBody>
          <a:bodyPr wrap="square" lIns="0" tIns="0" rIns="0" bIns="0" rtlCol="0" anchor="t"/>
          <a:lstStyle/>
          <a:p>
            <a:pPr algn="l" indent="0" marL="0">
              <a:lnSpc>
                <a:spcPts val="2050"/>
              </a:lnSpc>
              <a:buNone/>
            </a:pPr>
            <a:r>
              <a:rPr lang="en-US" sz="1250" dirty="0">
                <a:solidFill>
                  <a:srgbClr val="E5E0DF"/>
                </a:solidFill>
                <a:latin typeface="Roboto Light" pitchFamily="34" charset="0"/>
                <a:ea typeface="Roboto Light" pitchFamily="34" charset="-122"/>
                <a:cs typeface="Roboto Light" pitchFamily="34" charset="-120"/>
              </a:rPr>
              <a:t>Extend algorithms using Kalman filters and Mean-Shift methods for simultaneous tracking of multiple moving entities.</a:t>
            </a:r>
            <a:endParaRPr lang="en-US" sz="1250" dirty="0"/>
          </a:p>
        </p:txBody>
      </p:sp>
      <p:sp>
        <p:nvSpPr>
          <p:cNvPr id="15" name="Shape 12"/>
          <p:cNvSpPr/>
          <p:nvPr/>
        </p:nvSpPr>
        <p:spPr>
          <a:xfrm>
            <a:off x="4778931" y="3717846"/>
            <a:ext cx="3800594" cy="1575554"/>
          </a:xfrm>
          <a:prstGeom prst="roundRect">
            <a:avLst>
              <a:gd name="adj" fmla="val 4357"/>
            </a:avLst>
          </a:prstGeom>
          <a:solidFill>
            <a:srgbClr val="050505"/>
          </a:solidFill>
          <a:ln w="22860">
            <a:solidFill>
              <a:srgbClr val="56565B"/>
            </a:solidFill>
            <a:prstDash val="solid"/>
          </a:ln>
        </p:spPr>
      </p:sp>
      <p:sp>
        <p:nvSpPr>
          <p:cNvPr id="16" name="Text 13"/>
          <p:cNvSpPr/>
          <p:nvPr/>
        </p:nvSpPr>
        <p:spPr>
          <a:xfrm>
            <a:off x="4965144" y="3904059"/>
            <a:ext cx="2620804" cy="255389"/>
          </a:xfrm>
          <a:prstGeom prst="rect">
            <a:avLst/>
          </a:prstGeom>
          <a:noFill/>
          <a:ln/>
        </p:spPr>
        <p:txBody>
          <a:bodyPr wrap="none" lIns="0" tIns="0" rIns="0" bIns="0" rtlCol="0" anchor="t"/>
          <a:lstStyle/>
          <a:p>
            <a:pPr algn="l" indent="0" marL="0">
              <a:lnSpc>
                <a:spcPts val="2000"/>
              </a:lnSpc>
              <a:buNone/>
            </a:pPr>
            <a:r>
              <a:rPr lang="en-US" sz="1600" dirty="0">
                <a:solidFill>
                  <a:srgbClr val="E5E0DF"/>
                </a:solidFill>
                <a:latin typeface="Poppins Light" pitchFamily="34" charset="0"/>
                <a:ea typeface="Poppins Light" pitchFamily="34" charset="-122"/>
                <a:cs typeface="Poppins Light" pitchFamily="34" charset="-120"/>
              </a:rPr>
              <a:t>Deep Learning Integration</a:t>
            </a:r>
            <a:endParaRPr lang="en-US" sz="1600" dirty="0"/>
          </a:p>
        </p:txBody>
      </p:sp>
      <p:sp>
        <p:nvSpPr>
          <p:cNvPr id="17" name="Text 14"/>
          <p:cNvSpPr/>
          <p:nvPr/>
        </p:nvSpPr>
        <p:spPr>
          <a:xfrm>
            <a:off x="4965144" y="4322802"/>
            <a:ext cx="3428167" cy="784384"/>
          </a:xfrm>
          <a:prstGeom prst="rect">
            <a:avLst/>
          </a:prstGeom>
          <a:noFill/>
          <a:ln/>
        </p:spPr>
        <p:txBody>
          <a:bodyPr wrap="square" lIns="0" tIns="0" rIns="0" bIns="0" rtlCol="0" anchor="t"/>
          <a:lstStyle/>
          <a:p>
            <a:pPr algn="l" indent="0" marL="0">
              <a:lnSpc>
                <a:spcPts val="2050"/>
              </a:lnSpc>
              <a:buNone/>
            </a:pPr>
            <a:r>
              <a:rPr lang="en-US" sz="1250" dirty="0">
                <a:solidFill>
                  <a:srgbClr val="E5E0DF"/>
                </a:solidFill>
                <a:latin typeface="Roboto Light" pitchFamily="34" charset="0"/>
                <a:ea typeface="Roboto Light" pitchFamily="34" charset="-122"/>
                <a:cs typeface="Roboto Light" pitchFamily="34" charset="-120"/>
              </a:rPr>
              <a:t>Incorporate FlowNet2.0 and similar CNN architectures for improved real-time performance and accuracy.</a:t>
            </a:r>
            <a:endParaRPr lang="en-US" sz="1250" dirty="0"/>
          </a:p>
        </p:txBody>
      </p:sp>
      <p:sp>
        <p:nvSpPr>
          <p:cNvPr id="18" name="Shape 15"/>
          <p:cNvSpPr/>
          <p:nvPr/>
        </p:nvSpPr>
        <p:spPr>
          <a:xfrm>
            <a:off x="4778931" y="5456753"/>
            <a:ext cx="3800594" cy="1575554"/>
          </a:xfrm>
          <a:prstGeom prst="roundRect">
            <a:avLst>
              <a:gd name="adj" fmla="val 4357"/>
            </a:avLst>
          </a:prstGeom>
          <a:solidFill>
            <a:srgbClr val="050505"/>
          </a:solidFill>
          <a:ln w="22860">
            <a:solidFill>
              <a:srgbClr val="56565B"/>
            </a:solidFill>
            <a:prstDash val="solid"/>
          </a:ln>
        </p:spPr>
      </p:sp>
      <p:sp>
        <p:nvSpPr>
          <p:cNvPr id="19" name="Text 16"/>
          <p:cNvSpPr/>
          <p:nvPr/>
        </p:nvSpPr>
        <p:spPr>
          <a:xfrm>
            <a:off x="4965144" y="5642967"/>
            <a:ext cx="2633543" cy="255389"/>
          </a:xfrm>
          <a:prstGeom prst="rect">
            <a:avLst/>
          </a:prstGeom>
          <a:noFill/>
          <a:ln/>
        </p:spPr>
        <p:txBody>
          <a:bodyPr wrap="none" lIns="0" tIns="0" rIns="0" bIns="0" rtlCol="0" anchor="t"/>
          <a:lstStyle/>
          <a:p>
            <a:pPr algn="l" indent="0" marL="0">
              <a:lnSpc>
                <a:spcPts val="2000"/>
              </a:lnSpc>
              <a:buNone/>
            </a:pPr>
            <a:r>
              <a:rPr lang="en-US" sz="1600" dirty="0">
                <a:solidFill>
                  <a:srgbClr val="E5E0DF"/>
                </a:solidFill>
                <a:latin typeface="Poppins Light" pitchFamily="34" charset="0"/>
                <a:ea typeface="Poppins Light" pitchFamily="34" charset="-122"/>
                <a:cs typeface="Poppins Light" pitchFamily="34" charset="-120"/>
              </a:rPr>
              <a:t>Robustness Enhancement</a:t>
            </a:r>
            <a:endParaRPr lang="en-US" sz="1600" dirty="0"/>
          </a:p>
        </p:txBody>
      </p:sp>
      <p:sp>
        <p:nvSpPr>
          <p:cNvPr id="20" name="Text 17"/>
          <p:cNvSpPr/>
          <p:nvPr/>
        </p:nvSpPr>
        <p:spPr>
          <a:xfrm>
            <a:off x="4965144" y="6061710"/>
            <a:ext cx="3428167" cy="784384"/>
          </a:xfrm>
          <a:prstGeom prst="rect">
            <a:avLst/>
          </a:prstGeom>
          <a:noFill/>
          <a:ln/>
        </p:spPr>
        <p:txBody>
          <a:bodyPr wrap="square" lIns="0" tIns="0" rIns="0" bIns="0" rtlCol="0" anchor="t"/>
          <a:lstStyle/>
          <a:p>
            <a:pPr algn="l" indent="0" marL="0">
              <a:lnSpc>
                <a:spcPts val="2050"/>
              </a:lnSpc>
              <a:buNone/>
            </a:pPr>
            <a:r>
              <a:rPr lang="en-US" sz="1250" dirty="0">
                <a:solidFill>
                  <a:srgbClr val="E5E0DF"/>
                </a:solidFill>
                <a:latin typeface="Roboto Light" pitchFamily="34" charset="0"/>
                <a:ea typeface="Roboto Light" pitchFamily="34" charset="-122"/>
                <a:cs typeface="Roboto Light" pitchFamily="34" charset="-120"/>
              </a:rPr>
              <a:t>Develop advanced noise handling and illumination-invariant techniques for challenging conditions.</a:t>
            </a:r>
            <a:endParaRPr lang="en-US" sz="1250" dirty="0"/>
          </a:p>
        </p:txBody>
      </p:sp>
      <p:sp>
        <p:nvSpPr>
          <p:cNvPr id="21" name="Text 18"/>
          <p:cNvSpPr/>
          <p:nvPr/>
        </p:nvSpPr>
        <p:spPr>
          <a:xfrm>
            <a:off x="572095" y="7399973"/>
            <a:ext cx="7999809" cy="209074"/>
          </a:xfrm>
          <a:prstGeom prst="rect">
            <a:avLst/>
          </a:prstGeom>
          <a:noFill/>
          <a:ln/>
        </p:spPr>
        <p:txBody>
          <a:bodyPr wrap="none" lIns="0" tIns="0" rIns="0" bIns="0" rtlCol="0" anchor="t"/>
          <a:lstStyle/>
          <a:p>
            <a:pPr algn="l" indent="0" marL="0">
              <a:lnSpc>
                <a:spcPts val="1600"/>
              </a:lnSpc>
              <a:buNone/>
            </a:pPr>
            <a:r>
              <a:rPr lang="en-US" sz="1000" dirty="0">
                <a:solidFill>
                  <a:srgbClr val="E5E0DF"/>
                </a:solidFill>
                <a:latin typeface="Roboto Light" pitchFamily="34" charset="0"/>
                <a:ea typeface="Roboto Light" pitchFamily="34" charset="-122"/>
                <a:cs typeface="Roboto Light" pitchFamily="34" charset="-120"/>
              </a:rPr>
              <a:t>Enhanced motion tracking combining optical flow and foreground segmentation</a:t>
            </a:r>
            <a:endParaRPr lang="en-US" sz="10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6</Slides>
  <Notes>6</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6</vt:i4>
      </vt:variant>
    </vt:vector>
  </HeadingPairs>
  <TitlesOfParts>
    <vt:vector size="9" baseType="lpstr">
      <vt:lpstr>Arial</vt:lpstr>
      <vt:lpstr>Calibri</vt:lpstr>
      <vt:lpstr>Office Theme</vt:lpstr>
      <vt:lpstr>Slide 1</vt:lpstr>
      <vt:lpstr>Slide 2</vt:lpstr>
      <vt:lpstr>Slide 3</vt:lpstr>
      <vt:lpstr>Slide 4</vt:lpstr>
      <vt:lpstr>Slide 5</vt:lpstr>
      <vt:lpstr>Slide 6</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2025-11-09T20:13:45Z</dcterms:created>
  <dcterms:modified xsi:type="dcterms:W3CDTF">2025-11-09T20:13:45Z</dcterms:modified>
</cp:coreProperties>
</file>